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812" r:id="rId2"/>
  </p:sldMasterIdLst>
  <p:notesMasterIdLst>
    <p:notesMasterId r:id="rId25"/>
  </p:notesMasterIdLst>
  <p:sldIdLst>
    <p:sldId id="329" r:id="rId3"/>
    <p:sldId id="350" r:id="rId4"/>
    <p:sldId id="349" r:id="rId5"/>
    <p:sldId id="384" r:id="rId6"/>
    <p:sldId id="378" r:id="rId7"/>
    <p:sldId id="352" r:id="rId8"/>
    <p:sldId id="388" r:id="rId9"/>
    <p:sldId id="377" r:id="rId10"/>
    <p:sldId id="379" r:id="rId11"/>
    <p:sldId id="370" r:id="rId12"/>
    <p:sldId id="392" r:id="rId13"/>
    <p:sldId id="389" r:id="rId14"/>
    <p:sldId id="390" r:id="rId15"/>
    <p:sldId id="386" r:id="rId16"/>
    <p:sldId id="395" r:id="rId17"/>
    <p:sldId id="387" r:id="rId18"/>
    <p:sldId id="380" r:id="rId19"/>
    <p:sldId id="353" r:id="rId20"/>
    <p:sldId id="381" r:id="rId21"/>
    <p:sldId id="382" r:id="rId22"/>
    <p:sldId id="383" r:id="rId23"/>
    <p:sldId id="371" r:id="rId24"/>
  </p:sldIdLst>
  <p:sldSz cx="9144000" cy="6858000" type="screen4x3"/>
  <p:notesSz cx="6761163" cy="9942513"/>
  <p:defaultTextStyle>
    <a:defPPr>
      <a:defRPr lang="en-GB"/>
    </a:defPPr>
    <a:lvl1pPr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5pPr>
    <a:lvl6pPr marL="2286000" algn="l" defTabSz="914400" rtl="0" eaLnBrk="1" latinLnBrk="0" hangingPunct="1">
      <a:defRPr i="1" kern="1200">
        <a:solidFill>
          <a:schemeClr val="tx1"/>
        </a:solidFill>
        <a:latin typeface="Arial" panose="020B0604020202020204" pitchFamily="34" charset="0"/>
        <a:ea typeface="+mn-ea"/>
        <a:cs typeface="+mn-cs"/>
      </a:defRPr>
    </a:lvl6pPr>
    <a:lvl7pPr marL="2743200" algn="l" defTabSz="914400" rtl="0" eaLnBrk="1" latinLnBrk="0" hangingPunct="1">
      <a:defRPr i="1" kern="1200">
        <a:solidFill>
          <a:schemeClr val="tx1"/>
        </a:solidFill>
        <a:latin typeface="Arial" panose="020B0604020202020204" pitchFamily="34" charset="0"/>
        <a:ea typeface="+mn-ea"/>
        <a:cs typeface="+mn-cs"/>
      </a:defRPr>
    </a:lvl7pPr>
    <a:lvl8pPr marL="3200400" algn="l" defTabSz="914400" rtl="0" eaLnBrk="1" latinLnBrk="0" hangingPunct="1">
      <a:defRPr i="1" kern="1200">
        <a:solidFill>
          <a:schemeClr val="tx1"/>
        </a:solidFill>
        <a:latin typeface="Arial" panose="020B0604020202020204" pitchFamily="34" charset="0"/>
        <a:ea typeface="+mn-ea"/>
        <a:cs typeface="+mn-cs"/>
      </a:defRPr>
    </a:lvl8pPr>
    <a:lvl9pPr marL="3657600" algn="l" defTabSz="914400" rtl="0" eaLnBrk="1" latinLnBrk="0" hangingPunct="1">
      <a:defRPr i="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xmlns:mv="urn:schemas-microsoft-com:mac:vml" xmlns:mc="http://schemas.openxmlformats.org/markup-compatibility/2006">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D6E4"/>
    <a:srgbClr val="EADEE7"/>
    <a:srgbClr val="ED1D24"/>
    <a:srgbClr val="445895"/>
    <a:srgbClr val="CDDEFF"/>
    <a:srgbClr val="002060"/>
    <a:srgbClr val="F0F3FB"/>
    <a:srgbClr val="E2E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Stile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3897" autoAdjust="0"/>
    <p:restoredTop sz="97510" autoAdjust="0"/>
  </p:normalViewPr>
  <p:slideViewPr>
    <p:cSldViewPr>
      <p:cViewPr>
        <p:scale>
          <a:sx n="121" d="100"/>
          <a:sy n="121" d="100"/>
        </p:scale>
        <p:origin x="-1992" y="21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4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30525" cy="496888"/>
          </a:xfrm>
          <a:prstGeom prst="rect">
            <a:avLst/>
          </a:prstGeom>
        </p:spPr>
        <p:txBody>
          <a:bodyPr vert="horz" lIns="91440" tIns="45720" rIns="91440" bIns="45720" rtlCol="0"/>
          <a:lstStyle>
            <a:lvl1pPr algn="l" eaLnBrk="1" hangingPunct="1">
              <a:defRPr sz="1200" i="0">
                <a:latin typeface="Arial" charset="0"/>
              </a:defRPr>
            </a:lvl1pPr>
          </a:lstStyle>
          <a:p>
            <a:pPr>
              <a:defRPr/>
            </a:pPr>
            <a:endParaRPr lang="it-IT" dirty="0"/>
          </a:p>
        </p:txBody>
      </p:sp>
      <p:sp>
        <p:nvSpPr>
          <p:cNvPr id="3" name="Segnaposto data 2"/>
          <p:cNvSpPr>
            <a:spLocks noGrp="1"/>
          </p:cNvSpPr>
          <p:nvPr>
            <p:ph type="dt" idx="1"/>
          </p:nvPr>
        </p:nvSpPr>
        <p:spPr>
          <a:xfrm>
            <a:off x="3829050" y="0"/>
            <a:ext cx="2930525" cy="496888"/>
          </a:xfrm>
          <a:prstGeom prst="rect">
            <a:avLst/>
          </a:prstGeom>
        </p:spPr>
        <p:txBody>
          <a:bodyPr vert="horz" lIns="91440" tIns="45720" rIns="91440" bIns="45720" rtlCol="0"/>
          <a:lstStyle>
            <a:lvl1pPr algn="r" eaLnBrk="1" hangingPunct="1">
              <a:defRPr sz="1200" i="0">
                <a:latin typeface="Arial" charset="0"/>
              </a:defRPr>
            </a:lvl1pPr>
          </a:lstStyle>
          <a:p>
            <a:pPr>
              <a:defRPr/>
            </a:pPr>
            <a:fld id="{E85DC6F2-61F7-47F7-BDDB-8773C9C1B552}" type="datetimeFigureOut">
              <a:rPr lang="it-IT"/>
              <a:pPr>
                <a:defRPr/>
              </a:pPr>
              <a:t>03/10/2016</a:t>
            </a:fld>
            <a:endParaRPr lang="it-IT" dirty="0"/>
          </a:p>
        </p:txBody>
      </p:sp>
      <p:sp>
        <p:nvSpPr>
          <p:cNvPr id="4" name="Segnaposto immagine diapositiva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pPr lvl="0"/>
            <a:endParaRPr lang="it-IT" noProof="0" dirty="0" smtClean="0"/>
          </a:p>
        </p:txBody>
      </p:sp>
      <p:sp>
        <p:nvSpPr>
          <p:cNvPr id="5" name="Segnaposto note 4"/>
          <p:cNvSpPr>
            <a:spLocks noGrp="1"/>
          </p:cNvSpPr>
          <p:nvPr>
            <p:ph type="body" sz="quarter" idx="3"/>
          </p:nvPr>
        </p:nvSpPr>
        <p:spPr>
          <a:xfrm>
            <a:off x="676275" y="4722813"/>
            <a:ext cx="5408613" cy="4473575"/>
          </a:xfrm>
          <a:prstGeom prst="rect">
            <a:avLst/>
          </a:prstGeom>
        </p:spPr>
        <p:txBody>
          <a:bodyPr vert="horz" lIns="91440" tIns="45720" rIns="91440" bIns="45720" rtlCol="0"/>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9444038"/>
            <a:ext cx="2930525" cy="496887"/>
          </a:xfrm>
          <a:prstGeom prst="rect">
            <a:avLst/>
          </a:prstGeom>
        </p:spPr>
        <p:txBody>
          <a:bodyPr vert="horz" lIns="91440" tIns="45720" rIns="91440" bIns="45720" rtlCol="0" anchor="b"/>
          <a:lstStyle>
            <a:lvl1pPr algn="l" eaLnBrk="1" hangingPunct="1">
              <a:defRPr sz="1200" i="0">
                <a:latin typeface="Arial" charset="0"/>
              </a:defRPr>
            </a:lvl1pPr>
          </a:lstStyle>
          <a:p>
            <a:pPr>
              <a:defRPr/>
            </a:pPr>
            <a:endParaRPr lang="it-IT" dirty="0"/>
          </a:p>
        </p:txBody>
      </p:sp>
      <p:sp>
        <p:nvSpPr>
          <p:cNvPr id="7" name="Segnaposto numero diapositiva 6"/>
          <p:cNvSpPr>
            <a:spLocks noGrp="1"/>
          </p:cNvSpPr>
          <p:nvPr>
            <p:ph type="sldNum" sz="quarter" idx="5"/>
          </p:nvPr>
        </p:nvSpPr>
        <p:spPr>
          <a:xfrm>
            <a:off x="3829050" y="9444038"/>
            <a:ext cx="293052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i="0">
                <a:cs typeface="Arial" panose="020B0604020202020204" pitchFamily="34" charset="0"/>
              </a:defRPr>
            </a:lvl1pPr>
          </a:lstStyle>
          <a:p>
            <a:pPr>
              <a:defRPr/>
            </a:pPr>
            <a:fld id="{7A07579C-B849-46E4-81D5-095676F8793D}" type="slidenum">
              <a:rPr lang="en-US"/>
              <a:pPr>
                <a:defRPr/>
              </a:pPr>
              <a:t>‹#›</a:t>
            </a:fld>
            <a:endParaRPr lang="it-IT" dirty="0">
              <a:cs typeface="+mn-cs"/>
            </a:endParaRPr>
          </a:p>
        </p:txBody>
      </p:sp>
    </p:spTree>
    <p:extLst>
      <p:ext uri="{BB962C8B-B14F-4D97-AF65-F5344CB8AC3E}">
        <p14:creationId xmlns:p14="http://schemas.microsoft.com/office/powerpoint/2010/main" val="23629690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D345E7-095D-4628-A017-2AA883E147ED}" type="slidenum">
              <a:rPr lang="en-GB" altLang="it-IT" smtClean="0">
                <a:solidFill>
                  <a:srgbClr val="000000"/>
                </a:solidFill>
                <a:latin typeface="Arial" panose="020B0604020202020204" pitchFamily="34" charset="0"/>
              </a:rPr>
              <a:pPr>
                <a:spcBef>
                  <a:spcPct val="0"/>
                </a:spcBef>
              </a:pPr>
              <a:t>1</a:t>
            </a:fld>
            <a:endParaRPr lang="en-GB" altLang="it-IT" dirty="0" smtClean="0">
              <a:solidFill>
                <a:srgbClr val="000000"/>
              </a:solidFill>
              <a:latin typeface="Arial" panose="020B0604020202020204" pitchFamily="34" charset="0"/>
            </a:endParaRPr>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it-IT" dirty="0" smtClean="0"/>
          </a:p>
        </p:txBody>
      </p:sp>
    </p:spTree>
    <p:extLst>
      <p:ext uri="{BB962C8B-B14F-4D97-AF65-F5344CB8AC3E}">
        <p14:creationId xmlns:p14="http://schemas.microsoft.com/office/powerpoint/2010/main" val="254650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smtClean="0"/>
          </a:p>
        </p:txBody>
      </p:sp>
      <p:sp>
        <p:nvSpPr>
          <p:cNvPr id="22532"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EC641F3-085E-404A-B442-0231AFD4B84A}" type="slidenum">
              <a:rPr lang="x-none" altLang="it-IT" i="0">
                <a:solidFill>
                  <a:srgbClr val="000000"/>
                </a:solidFill>
                <a:latin typeface="Arial" panose="020B0604020202020204" pitchFamily="34" charset="0"/>
              </a:rPr>
              <a:pPr algn="r" eaLnBrk="1" hangingPunct="1">
                <a:spcBef>
                  <a:spcPct val="0"/>
                </a:spcBef>
              </a:pPr>
              <a:t>2</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9471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smtClean="0"/>
          </a:p>
        </p:txBody>
      </p:sp>
      <p:sp>
        <p:nvSpPr>
          <p:cNvPr id="24580"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CE584FA-CD33-4012-8C28-E8FE9CE9CBC9}" type="slidenum">
              <a:rPr lang="x-none" altLang="it-IT" i="0">
                <a:solidFill>
                  <a:srgbClr val="000000"/>
                </a:solidFill>
                <a:latin typeface="Arial" panose="020B0604020202020204" pitchFamily="34" charset="0"/>
              </a:rPr>
              <a:pPr algn="r" eaLnBrk="1" hangingPunct="1">
                <a:spcBef>
                  <a:spcPct val="0"/>
                </a:spcBef>
              </a:pPr>
              <a:t>3</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3555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smtClean="0"/>
          </a:p>
        </p:txBody>
      </p:sp>
      <p:sp>
        <p:nvSpPr>
          <p:cNvPr id="30724"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1EB534B-8D8E-4508-AEC5-73920049AD32}" type="slidenum">
              <a:rPr lang="x-none" altLang="it-IT" i="0">
                <a:solidFill>
                  <a:srgbClr val="000000"/>
                </a:solidFill>
                <a:latin typeface="Arial" panose="020B0604020202020204" pitchFamily="34" charset="0"/>
              </a:rPr>
              <a:pPr algn="r" eaLnBrk="1" hangingPunct="1">
                <a:spcBef>
                  <a:spcPct val="0"/>
                </a:spcBef>
              </a:pPr>
              <a:t>6</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0489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smtClean="0"/>
          </a:p>
        </p:txBody>
      </p:sp>
      <p:sp>
        <p:nvSpPr>
          <p:cNvPr id="30724"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1EB534B-8D8E-4508-AEC5-73920049AD32}" type="slidenum">
              <a:rPr lang="x-none" altLang="it-IT" i="0">
                <a:solidFill>
                  <a:srgbClr val="000000"/>
                </a:solidFill>
                <a:latin typeface="Arial" panose="020B0604020202020204" pitchFamily="34" charset="0"/>
              </a:rPr>
              <a:pPr algn="r" eaLnBrk="1" hangingPunct="1">
                <a:spcBef>
                  <a:spcPct val="0"/>
                </a:spcBef>
              </a:pPr>
              <a:t>10</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2249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smtClean="0"/>
          </a:p>
        </p:txBody>
      </p:sp>
      <p:sp>
        <p:nvSpPr>
          <p:cNvPr id="34820"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A44F31C-2D1F-4EC9-B3F1-334B594AA577}" type="slidenum">
              <a:rPr lang="x-none" altLang="it-IT" i="0">
                <a:solidFill>
                  <a:srgbClr val="000000"/>
                </a:solidFill>
                <a:latin typeface="Arial" panose="020B0604020202020204" pitchFamily="34" charset="0"/>
              </a:rPr>
              <a:pPr algn="r" eaLnBrk="1" hangingPunct="1">
                <a:spcBef>
                  <a:spcPct val="0"/>
                </a:spcBef>
              </a:pPr>
              <a:t>18</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8868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smtClean="0"/>
          </a:p>
        </p:txBody>
      </p:sp>
      <p:sp>
        <p:nvSpPr>
          <p:cNvPr id="59396"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D62B56D-1B15-44DE-B517-41FD56C48F94}" type="slidenum">
              <a:rPr lang="x-none" altLang="it-IT" i="0">
                <a:solidFill>
                  <a:srgbClr val="000000"/>
                </a:solidFill>
                <a:latin typeface="Arial" panose="020B0604020202020204" pitchFamily="34" charset="0"/>
              </a:rPr>
              <a:pPr algn="r" eaLnBrk="1" hangingPunct="1">
                <a:spcBef>
                  <a:spcPct val="0"/>
                </a:spcBef>
              </a:pPr>
              <a:t>22</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4301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CDE3EC82-1B01-4E61-8144-D6203CB61C62}" type="slidenum">
              <a:rPr lang="en-US"/>
              <a:pPr>
                <a:defRPr/>
              </a:pPr>
              <a:t>‹#›</a:t>
            </a:fld>
            <a:endParaRPr lang="en-GB" dirty="0"/>
          </a:p>
        </p:txBody>
      </p:sp>
    </p:spTree>
    <p:extLst>
      <p:ext uri="{BB962C8B-B14F-4D97-AF65-F5344CB8AC3E}">
        <p14:creationId xmlns:p14="http://schemas.microsoft.com/office/powerpoint/2010/main" val="4240175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140D8DF2-7700-485C-A24B-6C4C21AB59CF}" type="slidenum">
              <a:rPr lang="en-US"/>
              <a:pPr>
                <a:defRPr/>
              </a:pPr>
              <a:t>‹#›</a:t>
            </a:fld>
            <a:endParaRPr lang="en-GB" dirty="0"/>
          </a:p>
        </p:txBody>
      </p:sp>
    </p:spTree>
    <p:extLst>
      <p:ext uri="{BB962C8B-B14F-4D97-AF65-F5344CB8AC3E}">
        <p14:creationId xmlns:p14="http://schemas.microsoft.com/office/powerpoint/2010/main" val="387803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107C36B0-32BF-4C1D-8B14-A851CC5C51F3}" type="slidenum">
              <a:rPr lang="en-US"/>
              <a:pPr>
                <a:defRPr/>
              </a:pPr>
              <a:t>‹#›</a:t>
            </a:fld>
            <a:endParaRPr lang="en-GB" dirty="0"/>
          </a:p>
        </p:txBody>
      </p:sp>
    </p:spTree>
    <p:extLst>
      <p:ext uri="{BB962C8B-B14F-4D97-AF65-F5344CB8AC3E}">
        <p14:creationId xmlns:p14="http://schemas.microsoft.com/office/powerpoint/2010/main" val="1603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3093B851-8467-4832-92CA-ED9F07BADCA2}" type="slidenum">
              <a:rPr lang="en-GB"/>
              <a:pPr>
                <a:defRPr/>
              </a:pPr>
              <a:t>‹#›</a:t>
            </a:fld>
            <a:endParaRPr lang="en-GB" dirty="0"/>
          </a:p>
        </p:txBody>
      </p:sp>
    </p:spTree>
    <p:extLst>
      <p:ext uri="{BB962C8B-B14F-4D97-AF65-F5344CB8AC3E}">
        <p14:creationId xmlns:p14="http://schemas.microsoft.com/office/powerpoint/2010/main" val="644433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2054CE0B-E619-4A04-AFDC-98E880E5E2AC}" type="slidenum">
              <a:rPr lang="en-GB"/>
              <a:pPr>
                <a:defRPr/>
              </a:pPr>
              <a:t>‹#›</a:t>
            </a:fld>
            <a:endParaRPr lang="en-GB" dirty="0"/>
          </a:p>
        </p:txBody>
      </p:sp>
    </p:spTree>
    <p:extLst>
      <p:ext uri="{BB962C8B-B14F-4D97-AF65-F5344CB8AC3E}">
        <p14:creationId xmlns:p14="http://schemas.microsoft.com/office/powerpoint/2010/main" val="271767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A4AD40B0-C877-4B88-B941-F24B4AD5AAE9}" type="slidenum">
              <a:rPr lang="en-GB"/>
              <a:pPr>
                <a:defRPr/>
              </a:pPr>
              <a:t>‹#›</a:t>
            </a:fld>
            <a:endParaRPr lang="en-GB" dirty="0"/>
          </a:p>
        </p:txBody>
      </p:sp>
    </p:spTree>
    <p:extLst>
      <p:ext uri="{BB962C8B-B14F-4D97-AF65-F5344CB8AC3E}">
        <p14:creationId xmlns:p14="http://schemas.microsoft.com/office/powerpoint/2010/main" val="2110194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6"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82DC06DB-2521-444A-8DBE-D0AA6A95A11A}" type="slidenum">
              <a:rPr lang="en-GB"/>
              <a:pPr>
                <a:defRPr/>
              </a:pPr>
              <a:t>‹#›</a:t>
            </a:fld>
            <a:endParaRPr lang="en-GB" dirty="0"/>
          </a:p>
        </p:txBody>
      </p:sp>
    </p:spTree>
    <p:extLst>
      <p:ext uri="{BB962C8B-B14F-4D97-AF65-F5344CB8AC3E}">
        <p14:creationId xmlns:p14="http://schemas.microsoft.com/office/powerpoint/2010/main" val="1042767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8"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a:lvl1pPr>
          </a:lstStyle>
          <a:p>
            <a:pPr>
              <a:defRPr/>
            </a:pPr>
            <a:fld id="{963F55CC-90EC-4ED1-B27D-C5BB50F5A40C}" type="slidenum">
              <a:rPr lang="en-GB"/>
              <a:pPr>
                <a:defRPr/>
              </a:pPr>
              <a:t>‹#›</a:t>
            </a:fld>
            <a:endParaRPr lang="en-GB" dirty="0"/>
          </a:p>
        </p:txBody>
      </p:sp>
    </p:spTree>
    <p:extLst>
      <p:ext uri="{BB962C8B-B14F-4D97-AF65-F5344CB8AC3E}">
        <p14:creationId xmlns:p14="http://schemas.microsoft.com/office/powerpoint/2010/main" val="734762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4"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5" name="Rectangle 6"/>
          <p:cNvSpPr>
            <a:spLocks noGrp="1" noChangeArrowheads="1"/>
          </p:cNvSpPr>
          <p:nvPr>
            <p:ph type="sldNum" sz="quarter" idx="12"/>
          </p:nvPr>
        </p:nvSpPr>
        <p:spPr/>
        <p:txBody>
          <a:bodyPr/>
          <a:lstStyle>
            <a:lvl1pPr>
              <a:defRPr/>
            </a:lvl1pPr>
          </a:lstStyle>
          <a:p>
            <a:pPr>
              <a:defRPr/>
            </a:pPr>
            <a:fld id="{E6D1B118-3A41-4160-BC46-15821FE16282}" type="slidenum">
              <a:rPr lang="en-GB"/>
              <a:pPr>
                <a:defRPr/>
              </a:pPr>
              <a:t>‹#›</a:t>
            </a:fld>
            <a:endParaRPr lang="en-GB" dirty="0"/>
          </a:p>
        </p:txBody>
      </p:sp>
    </p:spTree>
    <p:extLst>
      <p:ext uri="{BB962C8B-B14F-4D97-AF65-F5344CB8AC3E}">
        <p14:creationId xmlns:p14="http://schemas.microsoft.com/office/powerpoint/2010/main" val="503824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3"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4" name="Rectangle 6"/>
          <p:cNvSpPr>
            <a:spLocks noGrp="1" noChangeArrowheads="1"/>
          </p:cNvSpPr>
          <p:nvPr>
            <p:ph type="sldNum" sz="quarter" idx="12"/>
          </p:nvPr>
        </p:nvSpPr>
        <p:spPr/>
        <p:txBody>
          <a:bodyPr/>
          <a:lstStyle>
            <a:lvl1pPr>
              <a:defRPr/>
            </a:lvl1pPr>
          </a:lstStyle>
          <a:p>
            <a:pPr>
              <a:defRPr/>
            </a:pPr>
            <a:fld id="{4335A405-2C77-4A47-9402-95622389C786}" type="slidenum">
              <a:rPr lang="en-GB"/>
              <a:pPr>
                <a:defRPr/>
              </a:pPr>
              <a:t>‹#›</a:t>
            </a:fld>
            <a:endParaRPr lang="en-GB" dirty="0"/>
          </a:p>
        </p:txBody>
      </p:sp>
    </p:spTree>
    <p:extLst>
      <p:ext uri="{BB962C8B-B14F-4D97-AF65-F5344CB8AC3E}">
        <p14:creationId xmlns:p14="http://schemas.microsoft.com/office/powerpoint/2010/main" val="2175782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6"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37066658-6B9B-46F2-8D64-99C8FA404B39}" type="slidenum">
              <a:rPr lang="en-GB"/>
              <a:pPr>
                <a:defRPr/>
              </a:pPr>
              <a:t>‹#›</a:t>
            </a:fld>
            <a:endParaRPr lang="en-GB" dirty="0"/>
          </a:p>
        </p:txBody>
      </p:sp>
    </p:spTree>
    <p:extLst>
      <p:ext uri="{BB962C8B-B14F-4D97-AF65-F5344CB8AC3E}">
        <p14:creationId xmlns:p14="http://schemas.microsoft.com/office/powerpoint/2010/main" val="1027852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7C909CB6-6D70-440F-BE29-455026851B21}" type="slidenum">
              <a:rPr lang="en-US"/>
              <a:pPr>
                <a:defRPr/>
              </a:pPr>
              <a:t>‹#›</a:t>
            </a:fld>
            <a:endParaRPr lang="en-GB" dirty="0"/>
          </a:p>
        </p:txBody>
      </p:sp>
    </p:spTree>
    <p:extLst>
      <p:ext uri="{BB962C8B-B14F-4D97-AF65-F5344CB8AC3E}">
        <p14:creationId xmlns:p14="http://schemas.microsoft.com/office/powerpoint/2010/main" val="1092686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6"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2E61DCDB-A505-4D00-A47A-42AB4F4F12DF}" type="slidenum">
              <a:rPr lang="en-GB"/>
              <a:pPr>
                <a:defRPr/>
              </a:pPr>
              <a:t>‹#›</a:t>
            </a:fld>
            <a:endParaRPr lang="en-GB" dirty="0"/>
          </a:p>
        </p:txBody>
      </p:sp>
    </p:spTree>
    <p:extLst>
      <p:ext uri="{BB962C8B-B14F-4D97-AF65-F5344CB8AC3E}">
        <p14:creationId xmlns:p14="http://schemas.microsoft.com/office/powerpoint/2010/main" val="4096172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79A8D181-7187-4539-95BF-29D4AC90ABA5}" type="slidenum">
              <a:rPr lang="en-GB"/>
              <a:pPr>
                <a:defRPr/>
              </a:pPr>
              <a:t>‹#›</a:t>
            </a:fld>
            <a:endParaRPr lang="en-GB" dirty="0"/>
          </a:p>
        </p:txBody>
      </p:sp>
    </p:spTree>
    <p:extLst>
      <p:ext uri="{BB962C8B-B14F-4D97-AF65-F5344CB8AC3E}">
        <p14:creationId xmlns:p14="http://schemas.microsoft.com/office/powerpoint/2010/main" val="1388947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2AA5E476-6F4A-42B8-8255-3D7FB57E1F99}" type="slidenum">
              <a:rPr lang="en-GB"/>
              <a:pPr>
                <a:defRPr/>
              </a:pPr>
              <a:t>‹#›</a:t>
            </a:fld>
            <a:endParaRPr lang="en-GB" dirty="0"/>
          </a:p>
        </p:txBody>
      </p:sp>
    </p:spTree>
    <p:extLst>
      <p:ext uri="{BB962C8B-B14F-4D97-AF65-F5344CB8AC3E}">
        <p14:creationId xmlns:p14="http://schemas.microsoft.com/office/powerpoint/2010/main" val="2751626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C7007470-8E3A-4B11-89EA-065FF43B9312}" type="slidenum">
              <a:rPr lang="en-US"/>
              <a:pPr>
                <a:defRPr/>
              </a:pPr>
              <a:t>‹#›</a:t>
            </a:fld>
            <a:endParaRPr lang="en-GB" dirty="0"/>
          </a:p>
        </p:txBody>
      </p:sp>
    </p:spTree>
    <p:extLst>
      <p:ext uri="{BB962C8B-B14F-4D97-AF65-F5344CB8AC3E}">
        <p14:creationId xmlns:p14="http://schemas.microsoft.com/office/powerpoint/2010/main" val="2797632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7803EB94-954C-42B7-BC7B-F6998BFAAE35}" type="slidenum">
              <a:rPr lang="en-US"/>
              <a:pPr>
                <a:defRPr/>
              </a:pPr>
              <a:t>‹#›</a:t>
            </a:fld>
            <a:endParaRPr lang="en-GB" dirty="0"/>
          </a:p>
        </p:txBody>
      </p:sp>
    </p:spTree>
    <p:extLst>
      <p:ext uri="{BB962C8B-B14F-4D97-AF65-F5344CB8AC3E}">
        <p14:creationId xmlns:p14="http://schemas.microsoft.com/office/powerpoint/2010/main" val="1345884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43178C1A-D1D9-4F7B-859A-60F116829842}" type="slidenum">
              <a:rPr lang="en-US"/>
              <a:pPr>
                <a:defRPr/>
              </a:pPr>
              <a:t>‹#›</a:t>
            </a:fld>
            <a:endParaRPr lang="en-GB" dirty="0"/>
          </a:p>
        </p:txBody>
      </p:sp>
    </p:spTree>
    <p:extLst>
      <p:ext uri="{BB962C8B-B14F-4D97-AF65-F5344CB8AC3E}">
        <p14:creationId xmlns:p14="http://schemas.microsoft.com/office/powerpoint/2010/main" val="3660489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E389177E-B0CC-4BAA-86B1-C7EC57F86527}" type="slidenum">
              <a:rPr lang="en-US"/>
              <a:pPr>
                <a:defRPr/>
              </a:pPr>
              <a:t>‹#›</a:t>
            </a:fld>
            <a:endParaRPr lang="en-GB" dirty="0"/>
          </a:p>
        </p:txBody>
      </p:sp>
    </p:spTree>
    <p:extLst>
      <p:ext uri="{BB962C8B-B14F-4D97-AF65-F5344CB8AC3E}">
        <p14:creationId xmlns:p14="http://schemas.microsoft.com/office/powerpoint/2010/main" val="989769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7C3A35F0-57CA-4226-B22C-AEDC13518215}" type="slidenum">
              <a:rPr lang="en-US"/>
              <a:pPr>
                <a:defRPr/>
              </a:pPr>
              <a:t>‹#›</a:t>
            </a:fld>
            <a:endParaRPr lang="en-GB" dirty="0"/>
          </a:p>
        </p:txBody>
      </p:sp>
    </p:spTree>
    <p:extLst>
      <p:ext uri="{BB962C8B-B14F-4D97-AF65-F5344CB8AC3E}">
        <p14:creationId xmlns:p14="http://schemas.microsoft.com/office/powerpoint/2010/main" val="406844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D0913055-48F1-4760-A228-BF2BB82244EF}" type="slidenum">
              <a:rPr lang="en-US"/>
              <a:pPr>
                <a:defRPr/>
              </a:pPr>
              <a:t>‹#›</a:t>
            </a:fld>
            <a:endParaRPr lang="en-GB" dirty="0"/>
          </a:p>
        </p:txBody>
      </p:sp>
    </p:spTree>
    <p:extLst>
      <p:ext uri="{BB962C8B-B14F-4D97-AF65-F5344CB8AC3E}">
        <p14:creationId xmlns:p14="http://schemas.microsoft.com/office/powerpoint/2010/main" val="741009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6695BB04-7A9D-4F2A-9B1F-9B9D5AF2E16F}" type="slidenum">
              <a:rPr lang="en-US"/>
              <a:pPr>
                <a:defRPr/>
              </a:pPr>
              <a:t>‹#›</a:t>
            </a:fld>
            <a:endParaRPr lang="en-GB" dirty="0"/>
          </a:p>
        </p:txBody>
      </p:sp>
    </p:spTree>
    <p:extLst>
      <p:ext uri="{BB962C8B-B14F-4D97-AF65-F5344CB8AC3E}">
        <p14:creationId xmlns:p14="http://schemas.microsoft.com/office/powerpoint/2010/main" val="212987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it-IT"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it-IT" smtClean="0"/>
              <a:t>Click to edit Master text styles</a:t>
            </a:r>
          </a:p>
          <a:p>
            <a:pPr lvl="1"/>
            <a:r>
              <a:rPr lang="en-GB" altLang="it-IT" smtClean="0"/>
              <a:t>Second level</a:t>
            </a:r>
          </a:p>
          <a:p>
            <a:pPr lvl="2"/>
            <a:r>
              <a:rPr lang="en-GB" altLang="it-IT" smtClean="0"/>
              <a:t>Third level</a:t>
            </a:r>
          </a:p>
          <a:p>
            <a:pPr lvl="3"/>
            <a:r>
              <a:rPr lang="en-GB" altLang="it-IT" smtClean="0"/>
              <a:t>Fourth level</a:t>
            </a:r>
          </a:p>
          <a:p>
            <a:pPr lvl="4"/>
            <a:r>
              <a:rPr lang="en-GB" altLang="it-IT"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i="0">
                <a:latin typeface="Arial" charset="0"/>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defRPr>
            </a:lvl1pPr>
          </a:lstStyle>
          <a:p>
            <a:pPr>
              <a:defRPr/>
            </a:pPr>
            <a:endParaRPr lang="en-GB"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i="0">
                <a:cs typeface="Arial" panose="020B0604020202020204" pitchFamily="34" charset="0"/>
              </a:defRPr>
            </a:lvl1pPr>
          </a:lstStyle>
          <a:p>
            <a:pPr>
              <a:defRPr/>
            </a:pPr>
            <a:fld id="{E13D8571-8C07-428E-A66A-16124D03FB04}" type="slidenum">
              <a:rPr lang="en-US"/>
              <a:pPr>
                <a:defRPr/>
              </a:pPr>
              <a:t>‹#›</a:t>
            </a:fld>
            <a:endParaRPr lang="en-GB" dirty="0"/>
          </a:p>
        </p:txBody>
      </p:sp>
    </p:spTree>
  </p:cSld>
  <p:clrMap bg1="lt1" tx1="dk1" bg2="lt2" tx2="dk2" accent1="accent1" accent2="accent2" accent3="accent3" accent4="accent4" accent5="accent5" accent6="accent6" hlink="hlink" folHlink="folHlink"/>
  <p:sldLayoutIdLst>
    <p:sldLayoutId id="2147487585" r:id="rId1"/>
    <p:sldLayoutId id="2147487586" r:id="rId2"/>
    <p:sldLayoutId id="2147487587" r:id="rId3"/>
    <p:sldLayoutId id="2147487588" r:id="rId4"/>
    <p:sldLayoutId id="2147487589" r:id="rId5"/>
    <p:sldLayoutId id="2147487590" r:id="rId6"/>
    <p:sldLayoutId id="2147487591" r:id="rId7"/>
    <p:sldLayoutId id="2147487592" r:id="rId8"/>
    <p:sldLayoutId id="2147487593" r:id="rId9"/>
    <p:sldLayoutId id="2147487594" r:id="rId10"/>
    <p:sldLayoutId id="21474875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it-IT"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it-IT" smtClean="0"/>
              <a:t>Click to edit Master text styles</a:t>
            </a:r>
          </a:p>
          <a:p>
            <a:pPr lvl="1"/>
            <a:r>
              <a:rPr lang="en-GB" altLang="it-IT" smtClean="0"/>
              <a:t>Second level</a:t>
            </a:r>
          </a:p>
          <a:p>
            <a:pPr lvl="2"/>
            <a:r>
              <a:rPr lang="en-GB" altLang="it-IT" smtClean="0"/>
              <a:t>Third level</a:t>
            </a:r>
          </a:p>
          <a:p>
            <a:pPr lvl="3"/>
            <a:r>
              <a:rPr lang="en-GB" altLang="it-IT" smtClean="0"/>
              <a:t>Fourth level</a:t>
            </a:r>
          </a:p>
          <a:p>
            <a:pPr lvl="4"/>
            <a:r>
              <a:rPr lang="en-GB" altLang="it-IT" smtClean="0"/>
              <a:t>Fifth level</a:t>
            </a:r>
          </a:p>
        </p:txBody>
      </p:sp>
      <p:sp>
        <p:nvSpPr>
          <p:cNvPr id="675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i="0">
                <a:solidFill>
                  <a:srgbClr val="000000"/>
                </a:solidFill>
                <a:latin typeface="Arial" charset="0"/>
                <a:cs typeface="Arial" charset="0"/>
              </a:defRPr>
            </a:lvl1pPr>
          </a:lstStyle>
          <a:p>
            <a:pPr>
              <a:defRPr/>
            </a:pPr>
            <a:endParaRPr lang="en-GB" dirty="0"/>
          </a:p>
        </p:txBody>
      </p:sp>
      <p:sp>
        <p:nvSpPr>
          <p:cNvPr id="675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cs typeface="Arial" charset="0"/>
              </a:defRPr>
            </a:lvl1pPr>
          </a:lstStyle>
          <a:p>
            <a:pPr>
              <a:defRPr/>
            </a:pPr>
            <a:endParaRPr lang="en-GB" dirty="0"/>
          </a:p>
        </p:txBody>
      </p:sp>
      <p:sp>
        <p:nvSpPr>
          <p:cNvPr id="675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a:solidFill>
                  <a:srgbClr val="000000"/>
                </a:solidFill>
                <a:cs typeface="Arial" panose="020B0604020202020204" pitchFamily="34" charset="0"/>
              </a:defRPr>
            </a:lvl1pPr>
          </a:lstStyle>
          <a:p>
            <a:pPr>
              <a:defRPr/>
            </a:pPr>
            <a:fld id="{D62B089E-E7A4-431C-A446-EF849B64A322}"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7618" r:id="rId1"/>
    <p:sldLayoutId id="2147487619" r:id="rId2"/>
    <p:sldLayoutId id="2147487620" r:id="rId3"/>
    <p:sldLayoutId id="2147487621" r:id="rId4"/>
    <p:sldLayoutId id="2147487622" r:id="rId5"/>
    <p:sldLayoutId id="2147487623" r:id="rId6"/>
    <p:sldLayoutId id="2147487624" r:id="rId7"/>
    <p:sldLayoutId id="2147487625" r:id="rId8"/>
    <p:sldLayoutId id="2147487626" r:id="rId9"/>
    <p:sldLayoutId id="2147487627" r:id="rId10"/>
    <p:sldLayoutId id="214748762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
          <p:cNvGrpSpPr>
            <a:grpSpLocks/>
          </p:cNvGrpSpPr>
          <p:nvPr/>
        </p:nvGrpSpPr>
        <p:grpSpPr bwMode="auto">
          <a:xfrm>
            <a:off x="0" y="-15875"/>
            <a:ext cx="9144000" cy="923925"/>
            <a:chOff x="0" y="3755"/>
            <a:chExt cx="5760" cy="582"/>
          </a:xfrm>
        </p:grpSpPr>
        <p:pic>
          <p:nvPicPr>
            <p:cNvPr id="17415"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1" name="Text Box 5"/>
          <p:cNvSpPr txBox="1">
            <a:spLocks noChangeArrowheads="1"/>
          </p:cNvSpPr>
          <p:nvPr/>
        </p:nvSpPr>
        <p:spPr bwMode="auto">
          <a:xfrm>
            <a:off x="228600" y="1295400"/>
            <a:ext cx="87487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it-IT" b="1" i="0" dirty="0">
                <a:solidFill>
                  <a:srgbClr val="000000"/>
                </a:solidFill>
                <a:cs typeface="Arial" panose="020B0604020202020204" pitchFamily="34" charset="0"/>
              </a:rPr>
              <a:t>UOG Journal Club:</a:t>
            </a:r>
            <a:r>
              <a:rPr lang="en-GB" altLang="it-IT" b="1" i="0" dirty="0" smtClean="0">
                <a:solidFill>
                  <a:srgbClr val="000000"/>
                </a:solidFill>
                <a:cs typeface="Arial" panose="020B0604020202020204" pitchFamily="34" charset="0"/>
              </a:rPr>
              <a:t> October 2016</a:t>
            </a:r>
            <a:endParaRPr lang="en-GB" altLang="it-IT" b="1" i="0" dirty="0">
              <a:solidFill>
                <a:srgbClr val="000000"/>
              </a:solidFill>
              <a:cs typeface="Arial" panose="020B0604020202020204" pitchFamily="34" charset="0"/>
            </a:endParaRPr>
          </a:p>
        </p:txBody>
      </p:sp>
      <p:sp>
        <p:nvSpPr>
          <p:cNvPr id="17412" name="TextBox 1"/>
          <p:cNvSpPr txBox="1">
            <a:spLocks noChangeArrowheads="1"/>
          </p:cNvSpPr>
          <p:nvPr/>
        </p:nvSpPr>
        <p:spPr bwMode="auto">
          <a:xfrm>
            <a:off x="381000" y="2590800"/>
            <a:ext cx="8458200" cy="233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000" b="1" i="0" dirty="0" smtClean="0"/>
              <a:t>Surgical treatment for hydrosalpinx prior to in-vitro fertilization embryo transfer: a network meta-analysis</a:t>
            </a:r>
          </a:p>
          <a:p>
            <a:pPr>
              <a:buNone/>
            </a:pPr>
            <a:endParaRPr lang="en-US" sz="1800" b="1" i="0" dirty="0" smtClean="0"/>
          </a:p>
          <a:p>
            <a:pPr>
              <a:buNone/>
            </a:pPr>
            <a:r>
              <a:rPr lang="en-US" sz="1800" i="0" dirty="0" smtClean="0"/>
              <a:t>A Tsiami, A Chaimani, D Mavridis, M Siskou, E Assimakopoulos, A Sotiriadis</a:t>
            </a:r>
          </a:p>
          <a:p>
            <a:pPr>
              <a:buNone/>
            </a:pPr>
            <a:endParaRPr lang="sv-SE" sz="1800" i="0" dirty="0" smtClean="0"/>
          </a:p>
          <a:p>
            <a:pPr algn="ctr" eaLnBrk="1" hangingPunct="1">
              <a:spcBef>
                <a:spcPct val="0"/>
              </a:spcBef>
              <a:spcAft>
                <a:spcPts val="600"/>
              </a:spcAft>
              <a:buNone/>
              <a:defRPr/>
            </a:pPr>
            <a:r>
              <a:rPr lang="it-IT" sz="1800" i="0" dirty="0" smtClean="0"/>
              <a:t>Volume </a:t>
            </a:r>
            <a:r>
              <a:rPr lang="it-IT" sz="1800" i="0" dirty="0" smtClean="0"/>
              <a:t>48, </a:t>
            </a:r>
            <a:r>
              <a:rPr lang="it-IT" sz="1800" i="0" dirty="0" smtClean="0"/>
              <a:t>Issue </a:t>
            </a:r>
            <a:r>
              <a:rPr lang="it-IT" sz="1800" i="0" dirty="0" smtClean="0"/>
              <a:t>4, </a:t>
            </a:r>
            <a:r>
              <a:rPr lang="it-IT" sz="1800" i="0" dirty="0" smtClean="0"/>
              <a:t>Date: </a:t>
            </a:r>
            <a:r>
              <a:rPr lang="it-IT" sz="1800" i="0" dirty="0" smtClean="0"/>
              <a:t>October 2016 (pages 434–445)</a:t>
            </a:r>
            <a:endParaRPr lang="it-IT" sz="1800" i="0" dirty="0" smtClean="0"/>
          </a:p>
          <a:p>
            <a:pPr algn="ctr" eaLnBrk="1" hangingPunct="1">
              <a:spcBef>
                <a:spcPct val="0"/>
              </a:spcBef>
              <a:spcAft>
                <a:spcPts val="600"/>
              </a:spcAft>
              <a:buFontTx/>
              <a:buNone/>
              <a:defRPr/>
            </a:pPr>
            <a:endParaRPr lang="en-GB" sz="1800" b="1" i="0" dirty="0" smtClean="0"/>
          </a:p>
        </p:txBody>
      </p:sp>
      <p:sp>
        <p:nvSpPr>
          <p:cNvPr id="17413" name="TextBox 2"/>
          <p:cNvSpPr txBox="1">
            <a:spLocks noChangeArrowheads="1"/>
          </p:cNvSpPr>
          <p:nvPr/>
        </p:nvSpPr>
        <p:spPr bwMode="auto">
          <a:xfrm>
            <a:off x="1981200" y="5715000"/>
            <a:ext cx="56896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it-IT" sz="1900" i="0" dirty="0">
                <a:solidFill>
                  <a:srgbClr val="000000"/>
                </a:solidFill>
                <a:cs typeface="Arial" panose="020B0604020202020204" pitchFamily="34" charset="0"/>
              </a:rPr>
              <a:t>Journal Club slides prepared by </a:t>
            </a:r>
            <a:r>
              <a:rPr lang="en-GB" altLang="it-IT" sz="1900" i="0" dirty="0" smtClean="0">
                <a:solidFill>
                  <a:srgbClr val="000000"/>
                </a:solidFill>
                <a:cs typeface="Arial" panose="020B0604020202020204" pitchFamily="34" charset="0"/>
              </a:rPr>
              <a:t>Dr Shireen Meher</a:t>
            </a:r>
          </a:p>
          <a:p>
            <a:pPr algn="ctr" eaLnBrk="1" hangingPunct="1">
              <a:spcBef>
                <a:spcPct val="0"/>
              </a:spcBef>
              <a:buFontTx/>
              <a:buNone/>
            </a:pPr>
            <a:r>
              <a:rPr lang="en-GB" altLang="it-IT" sz="1900" i="0" dirty="0">
                <a:solidFill>
                  <a:srgbClr val="000000"/>
                </a:solidFill>
                <a:cs typeface="Arial" panose="020B0604020202020204" pitchFamily="34" charset="0"/>
              </a:rPr>
              <a:t>(UOG Editor for Trainees)</a:t>
            </a:r>
          </a:p>
        </p:txBody>
      </p:sp>
      <p:pic>
        <p:nvPicPr>
          <p:cNvPr id="17414" name="Picture 51" descr="\\ISUOG-DC01\users\ostirrup\Desktop\Journal Club logo.tif"/>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520" y="5080443"/>
            <a:ext cx="1575693" cy="130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500"/>
                                        <p:tgtEl>
                                          <p:spTgt spid="174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412"/>
                                        </p:tgtEl>
                                        <p:attrNameLst>
                                          <p:attrName>style.visibility</p:attrName>
                                        </p:attrNameLst>
                                      </p:cBhvr>
                                      <p:to>
                                        <p:strVal val="visible"/>
                                      </p:to>
                                    </p:set>
                                    <p:animEffect transition="in" filter="fade">
                                      <p:cBhvr>
                                        <p:cTn id="10" dur="500"/>
                                        <p:tgtEl>
                                          <p:spTgt spid="174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413"/>
                                        </p:tgtEl>
                                        <p:attrNameLst>
                                          <p:attrName>style.visibility</p:attrName>
                                        </p:attrNameLst>
                                      </p:cBhvr>
                                      <p:to>
                                        <p:strVal val="visible"/>
                                      </p:to>
                                    </p:set>
                                    <p:animEffect transition="in" filter="fade">
                                      <p:cBhvr>
                                        <p:cTn id="13" dur="500"/>
                                        <p:tgtEl>
                                          <p:spTgt spid="17413"/>
                                        </p:tgtEl>
                                      </p:cBhvr>
                                    </p:animEffect>
                                  </p:childTnLst>
                                </p:cTn>
                              </p:par>
                              <p:par>
                                <p:cTn id="14" presetID="10" presetClass="entr" presetSubtype="0" fill="hold" nodeType="withEffect">
                                  <p:stCondLst>
                                    <p:cond delay="0"/>
                                  </p:stCondLst>
                                  <p:childTnLst>
                                    <p:set>
                                      <p:cBhvr>
                                        <p:cTn id="15" dur="1" fill="hold">
                                          <p:stCondLst>
                                            <p:cond delay="0"/>
                                          </p:stCondLst>
                                        </p:cTn>
                                        <p:tgtEl>
                                          <p:spTgt spid="17414"/>
                                        </p:tgtEl>
                                        <p:attrNameLst>
                                          <p:attrName>style.visibility</p:attrName>
                                        </p:attrNameLst>
                                      </p:cBhvr>
                                      <p:to>
                                        <p:strVal val="visible"/>
                                      </p:to>
                                    </p:set>
                                    <p:animEffect transition="in" filter="fade">
                                      <p:cBhvr>
                                        <p:cTn id="16"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2" grpId="0"/>
      <p:bldP spid="174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15875"/>
            <a:ext cx="9144000" cy="923925"/>
            <a:chOff x="0" y="3755"/>
            <a:chExt cx="5760" cy="582"/>
          </a:xfrm>
        </p:grpSpPr>
        <p:pic>
          <p:nvPicPr>
            <p:cNvPr id="29734"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5"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31" name="TextBox 1"/>
          <p:cNvSpPr txBox="1">
            <a:spLocks noChangeArrowheads="1"/>
          </p:cNvSpPr>
          <p:nvPr/>
        </p:nvSpPr>
        <p:spPr bwMode="auto">
          <a:xfrm>
            <a:off x="228600" y="1600200"/>
            <a:ext cx="864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smtClean="0"/>
              <a:t>Results: </a:t>
            </a:r>
            <a:r>
              <a:rPr lang="en-US" altLang="it-IT" sz="2400" b="1" i="0" dirty="0" smtClean="0"/>
              <a:t>s</a:t>
            </a:r>
            <a:r>
              <a:rPr lang="en-US" sz="2400" b="1" i="0" dirty="0" smtClean="0"/>
              <a:t>econdary outcome - clinical pregnancy </a:t>
            </a:r>
            <a:endParaRPr lang="en-GB" altLang="it-IT" sz="2400" b="1" i="0" dirty="0"/>
          </a:p>
        </p:txBody>
      </p:sp>
      <p:sp>
        <p:nvSpPr>
          <p:cNvPr id="9" name="Text Box 5"/>
          <p:cNvSpPr txBox="1">
            <a:spLocks noChangeArrowheads="1"/>
          </p:cNvSpPr>
          <p:nvPr/>
        </p:nvSpPr>
        <p:spPr bwMode="auto">
          <a:xfrm>
            <a:off x="0" y="990600"/>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600" b="1" i="0" dirty="0" smtClean="0">
                <a:solidFill>
                  <a:schemeClr val="bg1"/>
                </a:solidFill>
              </a:rPr>
              <a:t>Surgical treatment of hydrosalpinx</a:t>
            </a:r>
          </a:p>
          <a:p>
            <a:pPr algn="ctr" eaLnBrk="1" hangingPunct="1">
              <a:spcBef>
                <a:spcPct val="0"/>
              </a:spcBef>
              <a:buFontTx/>
              <a:buNone/>
            </a:pPr>
            <a:r>
              <a:rPr lang="de-DE" altLang="it-IT" sz="1400" dirty="0" smtClean="0">
                <a:solidFill>
                  <a:schemeClr val="bg1"/>
                </a:solidFill>
              </a:rPr>
              <a:t>Tsiami et al.</a:t>
            </a:r>
            <a:r>
              <a:rPr lang="en-GB" altLang="it-IT" sz="1400" dirty="0" smtClean="0">
                <a:solidFill>
                  <a:schemeClr val="bg1"/>
                </a:solidFill>
              </a:rPr>
              <a:t>, UOG 2016</a:t>
            </a:r>
            <a:endParaRPr lang="en-GB" altLang="it-IT" sz="1400" dirty="0">
              <a:solidFill>
                <a:schemeClr val="bg1"/>
              </a:solidFill>
            </a:endParaRPr>
          </a:p>
        </p:txBody>
      </p:sp>
      <p:sp>
        <p:nvSpPr>
          <p:cNvPr id="11" name="Rectangle 10"/>
          <p:cNvSpPr/>
          <p:nvPr/>
        </p:nvSpPr>
        <p:spPr>
          <a:xfrm>
            <a:off x="0" y="5562600"/>
            <a:ext cx="9144000" cy="1077218"/>
          </a:xfrm>
          <a:prstGeom prst="rect">
            <a:avLst/>
          </a:prstGeom>
        </p:spPr>
        <p:txBody>
          <a:bodyPr wrap="square">
            <a:spAutoFit/>
          </a:bodyPr>
          <a:lstStyle/>
          <a:p>
            <a:pPr>
              <a:buFont typeface="Arial"/>
              <a:buChar char="•"/>
            </a:pPr>
            <a:r>
              <a:rPr lang="en-US" sz="1600" i="0" dirty="0" smtClean="0"/>
              <a:t> </a:t>
            </a:r>
            <a:r>
              <a:rPr lang="en-US" sz="1600" b="1" i="0" dirty="0" smtClean="0"/>
              <a:t>All three interventions appeared to be superior to no intervention</a:t>
            </a:r>
          </a:p>
          <a:p>
            <a:pPr>
              <a:buFont typeface="Arial"/>
              <a:buChar char="•"/>
            </a:pPr>
            <a:r>
              <a:rPr lang="en-US" sz="1600" i="0" dirty="0" smtClean="0"/>
              <a:t> No superiority could be ascertained between the three surgical methods.</a:t>
            </a:r>
          </a:p>
          <a:p>
            <a:pPr>
              <a:buFont typeface="Arial"/>
              <a:buChar char="•"/>
            </a:pPr>
            <a:r>
              <a:rPr lang="en-US" altLang="it-IT" sz="1600" i="0" dirty="0" smtClean="0"/>
              <a:t> Proximal tubal occlusion had the highest SUCRA value (92%), followed by salpingectomy (65%) and aspiration (42%).</a:t>
            </a:r>
          </a:p>
        </p:txBody>
      </p:sp>
      <p:pic>
        <p:nvPicPr>
          <p:cNvPr id="12" name="Picture 11"/>
          <p:cNvPicPr>
            <a:picLocks noChangeAspect="1"/>
          </p:cNvPicPr>
          <p:nvPr/>
        </p:nvPicPr>
        <p:blipFill>
          <a:blip r:embed="rId5"/>
          <a:stretch>
            <a:fillRect/>
          </a:stretch>
        </p:blipFill>
        <p:spPr>
          <a:xfrm>
            <a:off x="212990" y="2286000"/>
            <a:ext cx="8751498" cy="987057"/>
          </a:xfrm>
          <a:prstGeom prst="rect">
            <a:avLst/>
          </a:prstGeom>
        </p:spPr>
      </p:pic>
      <p:pic>
        <p:nvPicPr>
          <p:cNvPr id="13" name="Picture 12"/>
          <p:cNvPicPr>
            <a:picLocks noChangeAspect="1"/>
          </p:cNvPicPr>
          <p:nvPr/>
        </p:nvPicPr>
        <p:blipFill>
          <a:blip r:embed="rId6"/>
          <a:stretch>
            <a:fillRect/>
          </a:stretch>
        </p:blipFill>
        <p:spPr>
          <a:xfrm>
            <a:off x="152400" y="3352800"/>
            <a:ext cx="8884096" cy="1600200"/>
          </a:xfrm>
          <a:prstGeom prst="rect">
            <a:avLst/>
          </a:prstGeom>
        </p:spPr>
      </p:pic>
    </p:spTree>
    <p:extLst>
      <p:ext uri="{BB962C8B-B14F-4D97-AF65-F5344CB8AC3E}">
        <p14:creationId xmlns:p14="http://schemas.microsoft.com/office/powerpoint/2010/main" val="3726912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0" y="1752600"/>
            <a:ext cx="19812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smtClean="0"/>
              <a:t>Results</a:t>
            </a:r>
          </a:p>
          <a:p>
            <a:pPr algn="ctr" eaLnBrk="1" hangingPunct="1">
              <a:spcBef>
                <a:spcPct val="0"/>
              </a:spcBef>
              <a:buFontTx/>
              <a:buNone/>
            </a:pPr>
            <a:endParaRPr lang="en-GB" altLang="it-IT" sz="1800" i="0" dirty="0" smtClean="0"/>
          </a:p>
          <a:p>
            <a:pPr marL="457200" indent="-457200" algn="ctr" eaLnBrk="1" hangingPunct="1">
              <a:spcBef>
                <a:spcPct val="0"/>
              </a:spcBef>
              <a:buFontTx/>
              <a:buAutoNum type="alphaLcParenBoth"/>
            </a:pPr>
            <a:r>
              <a:rPr lang="en-GB" altLang="it-IT" sz="1800" i="0" dirty="0" smtClean="0"/>
              <a:t>Ongoing pregnancy</a:t>
            </a:r>
          </a:p>
          <a:p>
            <a:pPr marL="457200" indent="-457200" algn="ctr" eaLnBrk="1" hangingPunct="1">
              <a:spcBef>
                <a:spcPct val="0"/>
              </a:spcBef>
              <a:buFontTx/>
              <a:buAutoNum type="alphaLcParenBoth"/>
            </a:pPr>
            <a:endParaRPr lang="en-GB" altLang="it-IT" sz="1800" i="0" dirty="0" smtClean="0"/>
          </a:p>
          <a:p>
            <a:pPr marL="457200" indent="-457200" algn="ctr" eaLnBrk="1" hangingPunct="1">
              <a:spcBef>
                <a:spcPct val="0"/>
              </a:spcBef>
              <a:buNone/>
            </a:pPr>
            <a:endParaRPr lang="en-GB" altLang="it-IT" sz="1800" i="0" dirty="0" smtClean="0"/>
          </a:p>
          <a:p>
            <a:pPr marL="457200" indent="-457200" algn="ctr" eaLnBrk="1" hangingPunct="1">
              <a:spcBef>
                <a:spcPct val="0"/>
              </a:spcBef>
              <a:buNone/>
            </a:pPr>
            <a:endParaRPr lang="en-GB" altLang="it-IT" sz="1800" i="0" dirty="0" smtClean="0"/>
          </a:p>
          <a:p>
            <a:pPr marL="457200" indent="-457200" algn="ctr" eaLnBrk="1" hangingPunct="1">
              <a:spcBef>
                <a:spcPct val="0"/>
              </a:spcBef>
              <a:buNone/>
            </a:pPr>
            <a:endParaRPr lang="en-GB" altLang="it-IT" sz="1800" i="0" dirty="0" smtClean="0"/>
          </a:p>
          <a:p>
            <a:pPr marL="457200" indent="-457200" algn="ctr" eaLnBrk="1" hangingPunct="1">
              <a:spcBef>
                <a:spcPct val="0"/>
              </a:spcBef>
              <a:buFontTx/>
              <a:buAutoNum type="alphaLcParenBoth"/>
            </a:pPr>
            <a:r>
              <a:rPr lang="en-GB" sz="1800" i="0" dirty="0" smtClean="0"/>
              <a:t>C</a:t>
            </a:r>
            <a:r>
              <a:rPr lang="en-US" sz="1800" i="0" dirty="0" smtClean="0"/>
              <a:t>linical pregnancy </a:t>
            </a:r>
            <a:endParaRPr lang="en-GB" altLang="it-IT" sz="1800" i="0" dirty="0"/>
          </a:p>
        </p:txBody>
      </p:sp>
      <p:sp>
        <p:nvSpPr>
          <p:cNvPr id="6" name="Text Box 5"/>
          <p:cNvSpPr txBox="1">
            <a:spLocks noChangeArrowheads="1"/>
          </p:cNvSpPr>
          <p:nvPr/>
        </p:nvSpPr>
        <p:spPr bwMode="auto">
          <a:xfrm>
            <a:off x="0" y="990600"/>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600" b="1" i="0" dirty="0" smtClean="0">
                <a:solidFill>
                  <a:schemeClr val="bg1"/>
                </a:solidFill>
              </a:rPr>
              <a:t>Surgical treatment of hydrosalpinx</a:t>
            </a:r>
          </a:p>
          <a:p>
            <a:pPr algn="ctr" eaLnBrk="1" hangingPunct="1">
              <a:spcBef>
                <a:spcPct val="0"/>
              </a:spcBef>
              <a:buFontTx/>
              <a:buNone/>
            </a:pPr>
            <a:r>
              <a:rPr lang="de-DE" altLang="it-IT" sz="1400" dirty="0" smtClean="0">
                <a:solidFill>
                  <a:schemeClr val="bg1"/>
                </a:solidFill>
              </a:rPr>
              <a:t>Tsiami et al.</a:t>
            </a:r>
            <a:r>
              <a:rPr lang="en-GB" altLang="it-IT" sz="1400" dirty="0" smtClean="0">
                <a:solidFill>
                  <a:schemeClr val="bg1"/>
                </a:solidFill>
              </a:rPr>
              <a:t>, UOG 2016</a:t>
            </a:r>
            <a:endParaRPr lang="en-GB" altLang="it-IT" sz="1400" dirty="0">
              <a:solidFill>
                <a:schemeClr val="bg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222" y="5877272"/>
            <a:ext cx="8390234" cy="947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1844824"/>
            <a:ext cx="5571027" cy="3900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228600" y="1600200"/>
            <a:ext cx="864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smtClean="0"/>
              <a:t>Results: </a:t>
            </a:r>
            <a:r>
              <a:rPr lang="en-US" altLang="it-IT" sz="2400" b="1" i="0" dirty="0" smtClean="0"/>
              <a:t>s</a:t>
            </a:r>
            <a:r>
              <a:rPr lang="en-US" sz="2400" b="1" i="0" dirty="0" smtClean="0"/>
              <a:t>econdary outcomes - miscarriage  </a:t>
            </a:r>
            <a:endParaRPr lang="en-GB" altLang="it-IT" sz="2400" b="1" i="0" dirty="0"/>
          </a:p>
        </p:txBody>
      </p:sp>
      <p:sp>
        <p:nvSpPr>
          <p:cNvPr id="6" name="Text Box 5"/>
          <p:cNvSpPr txBox="1">
            <a:spLocks noChangeArrowheads="1"/>
          </p:cNvSpPr>
          <p:nvPr/>
        </p:nvSpPr>
        <p:spPr bwMode="auto">
          <a:xfrm>
            <a:off x="0" y="990600"/>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600" b="1" i="0" dirty="0" smtClean="0">
                <a:solidFill>
                  <a:schemeClr val="bg1"/>
                </a:solidFill>
              </a:rPr>
              <a:t>Surgical treatment of hydrosalpinx</a:t>
            </a:r>
          </a:p>
          <a:p>
            <a:pPr algn="ctr" eaLnBrk="1" hangingPunct="1">
              <a:spcBef>
                <a:spcPct val="0"/>
              </a:spcBef>
              <a:buFontTx/>
              <a:buNone/>
            </a:pPr>
            <a:r>
              <a:rPr lang="de-DE" altLang="it-IT" sz="1400" dirty="0" smtClean="0">
                <a:solidFill>
                  <a:schemeClr val="bg1"/>
                </a:solidFill>
              </a:rPr>
              <a:t>Tsiami et al.</a:t>
            </a:r>
            <a:r>
              <a:rPr lang="en-GB" altLang="it-IT" sz="1400" dirty="0" smtClean="0">
                <a:solidFill>
                  <a:schemeClr val="bg1"/>
                </a:solidFill>
              </a:rPr>
              <a:t>, UOG 2016</a:t>
            </a:r>
            <a:endParaRPr lang="en-GB" altLang="it-IT" sz="1400" dirty="0">
              <a:solidFill>
                <a:schemeClr val="bg1"/>
              </a:solidFill>
            </a:endParaRPr>
          </a:p>
        </p:txBody>
      </p:sp>
      <p:sp>
        <p:nvSpPr>
          <p:cNvPr id="7" name="Rectangle 6"/>
          <p:cNvSpPr/>
          <p:nvPr/>
        </p:nvSpPr>
        <p:spPr>
          <a:xfrm>
            <a:off x="0" y="5410200"/>
            <a:ext cx="9144000" cy="923330"/>
          </a:xfrm>
          <a:prstGeom prst="rect">
            <a:avLst/>
          </a:prstGeom>
        </p:spPr>
        <p:txBody>
          <a:bodyPr wrap="square">
            <a:spAutoFit/>
          </a:bodyPr>
          <a:lstStyle/>
          <a:p>
            <a:pPr>
              <a:buFont typeface="Arial"/>
              <a:buChar char="•"/>
            </a:pPr>
            <a:r>
              <a:rPr lang="en-US" i="0" dirty="0" smtClean="0"/>
              <a:t> There were </a:t>
            </a:r>
            <a:r>
              <a:rPr lang="en-US" b="1" i="0" dirty="0" smtClean="0"/>
              <a:t>no significant differences between the interventions</a:t>
            </a:r>
            <a:r>
              <a:rPr lang="en-US" i="0" dirty="0" smtClean="0"/>
              <a:t>.</a:t>
            </a:r>
          </a:p>
          <a:p>
            <a:pPr>
              <a:buFont typeface="Arial"/>
              <a:buChar char="•"/>
            </a:pPr>
            <a:r>
              <a:rPr lang="en-US" altLang="it-IT" i="0" dirty="0" smtClean="0"/>
              <a:t> Proximal tubal occlusion had the highest SUCRA value (77%), followed by </a:t>
            </a:r>
          </a:p>
          <a:p>
            <a:r>
              <a:rPr lang="en-US" altLang="it-IT" i="0" dirty="0" smtClean="0"/>
              <a:t>  salpingectomy (68%) and aspiration (43%).</a:t>
            </a:r>
          </a:p>
        </p:txBody>
      </p:sp>
      <p:pic>
        <p:nvPicPr>
          <p:cNvPr id="8" name="Picture 7"/>
          <p:cNvPicPr>
            <a:picLocks noChangeAspect="1"/>
          </p:cNvPicPr>
          <p:nvPr/>
        </p:nvPicPr>
        <p:blipFill>
          <a:blip r:embed="rId4"/>
          <a:stretch>
            <a:fillRect/>
          </a:stretch>
        </p:blipFill>
        <p:spPr>
          <a:xfrm>
            <a:off x="120650" y="2286000"/>
            <a:ext cx="8915846" cy="987057"/>
          </a:xfrm>
          <a:prstGeom prst="rect">
            <a:avLst/>
          </a:prstGeom>
        </p:spPr>
      </p:pic>
      <p:pic>
        <p:nvPicPr>
          <p:cNvPr id="10" name="Picture 9"/>
          <p:cNvPicPr>
            <a:picLocks noChangeAspect="1"/>
          </p:cNvPicPr>
          <p:nvPr/>
        </p:nvPicPr>
        <p:blipFill>
          <a:blip r:embed="rId5"/>
          <a:stretch>
            <a:fillRect/>
          </a:stretch>
        </p:blipFill>
        <p:spPr>
          <a:xfrm>
            <a:off x="152400" y="3276600"/>
            <a:ext cx="8884096" cy="16002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228600" y="1600200"/>
            <a:ext cx="864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smtClean="0"/>
              <a:t>Results: </a:t>
            </a:r>
            <a:r>
              <a:rPr lang="en-US" altLang="it-IT" sz="2400" b="1" i="0" dirty="0" smtClean="0"/>
              <a:t>s</a:t>
            </a:r>
            <a:r>
              <a:rPr lang="en-US" sz="2400" b="1" i="0" dirty="0" smtClean="0"/>
              <a:t>econdary outcome - ectopic pregnancy</a:t>
            </a:r>
            <a:endParaRPr lang="en-GB" altLang="it-IT" sz="2400" b="1" i="0" dirty="0"/>
          </a:p>
        </p:txBody>
      </p:sp>
      <p:sp>
        <p:nvSpPr>
          <p:cNvPr id="6" name="Text Box 5"/>
          <p:cNvSpPr txBox="1">
            <a:spLocks noChangeArrowheads="1"/>
          </p:cNvSpPr>
          <p:nvPr/>
        </p:nvSpPr>
        <p:spPr bwMode="auto">
          <a:xfrm>
            <a:off x="0" y="990600"/>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600" b="1" i="0" dirty="0" smtClean="0">
                <a:solidFill>
                  <a:schemeClr val="bg1"/>
                </a:solidFill>
              </a:rPr>
              <a:t>Surgical treatment of hydrosalpinx</a:t>
            </a:r>
          </a:p>
          <a:p>
            <a:pPr algn="ctr" eaLnBrk="1" hangingPunct="1">
              <a:spcBef>
                <a:spcPct val="0"/>
              </a:spcBef>
              <a:buFontTx/>
              <a:buNone/>
            </a:pPr>
            <a:r>
              <a:rPr lang="de-DE" altLang="it-IT" sz="1400" dirty="0" smtClean="0">
                <a:solidFill>
                  <a:schemeClr val="bg1"/>
                </a:solidFill>
              </a:rPr>
              <a:t>Tsiami et al.</a:t>
            </a:r>
            <a:r>
              <a:rPr lang="en-GB" altLang="it-IT" sz="1400" dirty="0" smtClean="0">
                <a:solidFill>
                  <a:schemeClr val="bg1"/>
                </a:solidFill>
              </a:rPr>
              <a:t>, UOG 2016</a:t>
            </a:r>
            <a:endParaRPr lang="en-GB" altLang="it-IT" sz="1400" dirty="0">
              <a:solidFill>
                <a:schemeClr val="bg1"/>
              </a:solidFill>
            </a:endParaRPr>
          </a:p>
        </p:txBody>
      </p:sp>
      <p:sp>
        <p:nvSpPr>
          <p:cNvPr id="7" name="Rectangle 6"/>
          <p:cNvSpPr/>
          <p:nvPr/>
        </p:nvSpPr>
        <p:spPr>
          <a:xfrm>
            <a:off x="0" y="5410200"/>
            <a:ext cx="8915400" cy="923330"/>
          </a:xfrm>
          <a:prstGeom prst="rect">
            <a:avLst/>
          </a:prstGeom>
        </p:spPr>
        <p:txBody>
          <a:bodyPr wrap="square">
            <a:spAutoFit/>
          </a:bodyPr>
          <a:lstStyle/>
          <a:p>
            <a:pPr>
              <a:buFont typeface="Arial"/>
              <a:buChar char="•"/>
            </a:pPr>
            <a:r>
              <a:rPr lang="en-US" i="0" dirty="0" smtClean="0"/>
              <a:t> There were </a:t>
            </a:r>
            <a:r>
              <a:rPr lang="en-US" b="1" i="0" dirty="0" smtClean="0"/>
              <a:t>no significant differences between the interventions</a:t>
            </a:r>
            <a:r>
              <a:rPr lang="en-US" i="0" dirty="0" smtClean="0"/>
              <a:t>.</a:t>
            </a:r>
          </a:p>
          <a:p>
            <a:pPr>
              <a:buFont typeface="Arial"/>
              <a:buChar char="•"/>
            </a:pPr>
            <a:r>
              <a:rPr lang="en-US" altLang="it-IT" i="0" dirty="0" smtClean="0"/>
              <a:t> Proximal tubal occlusion had the highest SUCRA value (77%), followed by </a:t>
            </a:r>
          </a:p>
          <a:p>
            <a:r>
              <a:rPr lang="en-US" altLang="it-IT" i="0" dirty="0" smtClean="0"/>
              <a:t>  salpingectomy (56%) and aspiration (40%).</a:t>
            </a:r>
          </a:p>
        </p:txBody>
      </p:sp>
      <p:pic>
        <p:nvPicPr>
          <p:cNvPr id="8" name="Picture 7"/>
          <p:cNvPicPr>
            <a:picLocks noChangeAspect="1"/>
          </p:cNvPicPr>
          <p:nvPr/>
        </p:nvPicPr>
        <p:blipFill>
          <a:blip r:embed="rId4"/>
          <a:stretch>
            <a:fillRect/>
          </a:stretch>
        </p:blipFill>
        <p:spPr>
          <a:xfrm>
            <a:off x="120650" y="2286000"/>
            <a:ext cx="8915846" cy="987057"/>
          </a:xfrm>
          <a:prstGeom prst="rect">
            <a:avLst/>
          </a:prstGeom>
        </p:spPr>
      </p:pic>
      <p:pic>
        <p:nvPicPr>
          <p:cNvPr id="10" name="Picture 9"/>
          <p:cNvPicPr>
            <a:picLocks noChangeAspect="1"/>
          </p:cNvPicPr>
          <p:nvPr/>
        </p:nvPicPr>
        <p:blipFill>
          <a:blip r:embed="rId5"/>
          <a:stretch>
            <a:fillRect/>
          </a:stretch>
        </p:blipFill>
        <p:spPr>
          <a:xfrm>
            <a:off x="152400" y="3276600"/>
            <a:ext cx="8884096" cy="16764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77787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152400" y="1524000"/>
            <a:ext cx="864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smtClean="0"/>
              <a:t>Inconsistency Analysis</a:t>
            </a:r>
            <a:endParaRPr lang="en-GB" altLang="it-IT" sz="2400" b="1" i="0" dirty="0"/>
          </a:p>
        </p:txBody>
      </p:sp>
      <p:sp>
        <p:nvSpPr>
          <p:cNvPr id="7" name="Text Box 5"/>
          <p:cNvSpPr txBox="1">
            <a:spLocks noChangeArrowheads="1"/>
          </p:cNvSpPr>
          <p:nvPr/>
        </p:nvSpPr>
        <p:spPr bwMode="auto">
          <a:xfrm>
            <a:off x="0" y="838200"/>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600" b="1" i="0" dirty="0" smtClean="0">
                <a:solidFill>
                  <a:schemeClr val="bg1"/>
                </a:solidFill>
              </a:rPr>
              <a:t>Surgical treatment of hydrosalpinx</a:t>
            </a:r>
          </a:p>
          <a:p>
            <a:pPr algn="ctr" eaLnBrk="1" hangingPunct="1">
              <a:spcBef>
                <a:spcPct val="0"/>
              </a:spcBef>
              <a:buFontTx/>
              <a:buNone/>
            </a:pPr>
            <a:r>
              <a:rPr lang="de-DE" altLang="it-IT" sz="1400" dirty="0" smtClean="0">
                <a:solidFill>
                  <a:schemeClr val="bg1"/>
                </a:solidFill>
              </a:rPr>
              <a:t>Tsiami et al.</a:t>
            </a:r>
            <a:r>
              <a:rPr lang="en-GB" altLang="it-IT" sz="1400" dirty="0" smtClean="0">
                <a:solidFill>
                  <a:schemeClr val="bg1"/>
                </a:solidFill>
              </a:rPr>
              <a:t>, UOG 2016</a:t>
            </a:r>
            <a:endParaRPr lang="en-GB" altLang="it-IT" sz="1400" dirty="0">
              <a:solidFill>
                <a:schemeClr val="bg1"/>
              </a:solidFill>
            </a:endParaRPr>
          </a:p>
        </p:txBody>
      </p:sp>
      <p:pic>
        <p:nvPicPr>
          <p:cNvPr id="9" name="Picture 8" descr="uog15900-sup-0004-FigureS4.jpg"/>
          <p:cNvPicPr>
            <a:picLocks noChangeAspect="1"/>
          </p:cNvPicPr>
          <p:nvPr/>
        </p:nvPicPr>
        <p:blipFill>
          <a:blip r:embed="rId4"/>
          <a:stretch>
            <a:fillRect/>
          </a:stretch>
        </p:blipFill>
        <p:spPr>
          <a:xfrm>
            <a:off x="35496" y="2139305"/>
            <a:ext cx="5544616" cy="4386039"/>
          </a:xfrm>
          <a:prstGeom prst="rect">
            <a:avLst/>
          </a:prstGeom>
        </p:spPr>
      </p:pic>
      <p:sp>
        <p:nvSpPr>
          <p:cNvPr id="6" name="Text Box 35"/>
          <p:cNvSpPr txBox="1">
            <a:spLocks noChangeArrowheads="1"/>
          </p:cNvSpPr>
          <p:nvPr/>
        </p:nvSpPr>
        <p:spPr bwMode="auto">
          <a:xfrm>
            <a:off x="5105400" y="2204864"/>
            <a:ext cx="4038600"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ts val="600"/>
              </a:spcAft>
            </a:pPr>
            <a:r>
              <a:rPr lang="en-US" altLang="it-IT" sz="1600" i="0" dirty="0" smtClean="0"/>
              <a:t> </a:t>
            </a:r>
            <a:r>
              <a:rPr lang="en-US" altLang="it-IT" sz="1600" b="1" i="0" dirty="0" smtClean="0"/>
              <a:t>No significant inconsistency for any of the outcomes </a:t>
            </a:r>
            <a:r>
              <a:rPr lang="en-US" altLang="it-IT" sz="1600" i="0" dirty="0" smtClean="0"/>
              <a:t>(95% CI of RRR included 1)</a:t>
            </a:r>
          </a:p>
          <a:p>
            <a:pPr>
              <a:spcBef>
                <a:spcPct val="0"/>
              </a:spcBef>
              <a:spcAft>
                <a:spcPts val="600"/>
              </a:spcAft>
              <a:buNone/>
            </a:pPr>
            <a:endParaRPr lang="en-US" altLang="it-IT" sz="1100" i="0" dirty="0" smtClean="0"/>
          </a:p>
          <a:p>
            <a:pPr>
              <a:spcBef>
                <a:spcPct val="0"/>
              </a:spcBef>
              <a:spcAft>
                <a:spcPts val="600"/>
              </a:spcAft>
            </a:pPr>
            <a:r>
              <a:rPr lang="en-US" altLang="it-IT" sz="1600" i="0" dirty="0" smtClean="0"/>
              <a:t> </a:t>
            </a:r>
            <a:r>
              <a:rPr lang="en-US" altLang="it-IT" sz="1600" b="1" i="0" dirty="0" smtClean="0"/>
              <a:t>Large mean RRR for loop of no intervention-occlusion-salpingectomy for all outcomes</a:t>
            </a:r>
            <a:r>
              <a:rPr lang="en-US" altLang="it-IT" sz="1600" i="0" dirty="0" smtClean="0"/>
              <a:t>, indicating that estimates of direct and indirect comparisons may be substantially different.</a:t>
            </a:r>
          </a:p>
          <a:p>
            <a:pPr>
              <a:spcBef>
                <a:spcPct val="0"/>
              </a:spcBef>
              <a:spcAft>
                <a:spcPts val="600"/>
              </a:spcAft>
            </a:pPr>
            <a:endParaRPr lang="en-US" altLang="it-IT" sz="1100" i="0" dirty="0" smtClean="0"/>
          </a:p>
          <a:p>
            <a:pPr>
              <a:spcBef>
                <a:spcPct val="0"/>
              </a:spcBef>
              <a:spcAft>
                <a:spcPts val="600"/>
              </a:spcAft>
            </a:pPr>
            <a:r>
              <a:rPr lang="en-US" altLang="it-IT" sz="1600" i="0" dirty="0" smtClean="0"/>
              <a:t>  </a:t>
            </a:r>
            <a:r>
              <a:rPr lang="en-US" altLang="it-IT" sz="1600" b="1" i="0" dirty="0" smtClean="0"/>
              <a:t>Large mean RRR for loop of aspiration-no intervention – salpingectomy for ongoing pregnancy</a:t>
            </a:r>
            <a:r>
              <a:rPr lang="en-US" altLang="it-IT" sz="1600" i="0" dirty="0" smtClean="0"/>
              <a:t>, (estimates of direct and indirect comparisons may be substantially different).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228600" y="1752600"/>
            <a:ext cx="864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smtClean="0"/>
              <a:t>Results: quality of evidence</a:t>
            </a:r>
          </a:p>
        </p:txBody>
      </p:sp>
      <p:sp>
        <p:nvSpPr>
          <p:cNvPr id="6" name="Text Box 5"/>
          <p:cNvSpPr txBox="1">
            <a:spLocks noChangeArrowheads="1"/>
          </p:cNvSpPr>
          <p:nvPr/>
        </p:nvSpPr>
        <p:spPr bwMode="auto">
          <a:xfrm>
            <a:off x="0" y="1052513"/>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600" b="1" i="0" dirty="0" smtClean="0">
                <a:solidFill>
                  <a:schemeClr val="bg1"/>
                </a:solidFill>
              </a:rPr>
              <a:t>Surgical treatment of hydrosalpinx</a:t>
            </a:r>
          </a:p>
          <a:p>
            <a:pPr algn="ctr" eaLnBrk="1" hangingPunct="1">
              <a:spcBef>
                <a:spcPct val="0"/>
              </a:spcBef>
              <a:buFontTx/>
              <a:buNone/>
            </a:pPr>
            <a:r>
              <a:rPr lang="de-DE" altLang="it-IT" sz="1400" dirty="0" smtClean="0">
                <a:solidFill>
                  <a:schemeClr val="bg1"/>
                </a:solidFill>
              </a:rPr>
              <a:t>Tsiami et al.</a:t>
            </a:r>
            <a:r>
              <a:rPr lang="en-GB" altLang="it-IT" sz="1400" dirty="0" smtClean="0">
                <a:solidFill>
                  <a:schemeClr val="bg1"/>
                </a:solidFill>
              </a:rPr>
              <a:t>, UOG 2016</a:t>
            </a:r>
            <a:endParaRPr lang="en-GB" altLang="it-IT" sz="1400" dirty="0">
              <a:solidFill>
                <a:schemeClr val="bg1"/>
              </a:solidFill>
            </a:endParaRPr>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pic>
        <p:nvPicPr>
          <p:cNvPr id="10" name="Picture 9"/>
          <p:cNvPicPr>
            <a:picLocks noChangeAspect="1"/>
          </p:cNvPicPr>
          <p:nvPr/>
        </p:nvPicPr>
        <p:blipFill>
          <a:blip r:embed="rId4"/>
          <a:stretch>
            <a:fillRect/>
          </a:stretch>
        </p:blipFill>
        <p:spPr>
          <a:xfrm>
            <a:off x="251520" y="2195739"/>
            <a:ext cx="4625280" cy="4662262"/>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2996952"/>
            <a:ext cx="4256707" cy="1633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228600" y="1752600"/>
            <a:ext cx="864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smtClean="0"/>
              <a:t>Comparison adjusted funnel plot: clinical pregnancy</a:t>
            </a:r>
          </a:p>
        </p:txBody>
      </p:sp>
      <p:sp>
        <p:nvSpPr>
          <p:cNvPr id="6" name="Text Box 5"/>
          <p:cNvSpPr txBox="1">
            <a:spLocks noChangeArrowheads="1"/>
          </p:cNvSpPr>
          <p:nvPr/>
        </p:nvSpPr>
        <p:spPr bwMode="auto">
          <a:xfrm>
            <a:off x="0" y="990600"/>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600" b="1" i="0" dirty="0" smtClean="0">
                <a:solidFill>
                  <a:schemeClr val="bg1"/>
                </a:solidFill>
              </a:rPr>
              <a:t>Surgical treatment of hydrosalpinx</a:t>
            </a:r>
          </a:p>
          <a:p>
            <a:pPr algn="ctr" eaLnBrk="1" hangingPunct="1">
              <a:spcBef>
                <a:spcPct val="0"/>
              </a:spcBef>
              <a:buFontTx/>
              <a:buNone/>
            </a:pPr>
            <a:r>
              <a:rPr lang="de-DE" altLang="it-IT" sz="1400" dirty="0" smtClean="0">
                <a:solidFill>
                  <a:schemeClr val="bg1"/>
                </a:solidFill>
              </a:rPr>
              <a:t>Tsiami et al.</a:t>
            </a:r>
            <a:r>
              <a:rPr lang="en-GB" altLang="it-IT" sz="1400" dirty="0" smtClean="0">
                <a:solidFill>
                  <a:schemeClr val="bg1"/>
                </a:solidFill>
              </a:rPr>
              <a:t>, UOG 2016</a:t>
            </a:r>
            <a:endParaRPr lang="en-GB" altLang="it-IT" sz="1400" dirty="0">
              <a:solidFill>
                <a:schemeClr val="bg1"/>
              </a:solidFill>
            </a:endParaRPr>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11" name="TextBox 1"/>
          <p:cNvSpPr txBox="1">
            <a:spLocks noChangeArrowheads="1"/>
          </p:cNvSpPr>
          <p:nvPr/>
        </p:nvSpPr>
        <p:spPr bwMode="auto">
          <a:xfrm>
            <a:off x="4876800" y="3124200"/>
            <a:ext cx="4267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GB" altLang="it-IT" sz="2000" i="0" dirty="0" smtClean="0"/>
              <a:t> Funnel plot could only be created </a:t>
            </a:r>
          </a:p>
          <a:p>
            <a:pPr eaLnBrk="1" hangingPunct="1">
              <a:spcBef>
                <a:spcPct val="0"/>
              </a:spcBef>
              <a:buNone/>
            </a:pPr>
            <a:r>
              <a:rPr lang="en-GB" altLang="it-IT" sz="2000" i="0" dirty="0" smtClean="0"/>
              <a:t>  for the outcome of clinical </a:t>
            </a:r>
          </a:p>
          <a:p>
            <a:pPr eaLnBrk="1" hangingPunct="1">
              <a:spcBef>
                <a:spcPct val="0"/>
              </a:spcBef>
              <a:buNone/>
            </a:pPr>
            <a:r>
              <a:rPr lang="en-GB" altLang="it-IT" sz="2000" i="0" dirty="0" smtClean="0"/>
              <a:t>  pregnancy due to insufficient data</a:t>
            </a:r>
          </a:p>
          <a:p>
            <a:pPr eaLnBrk="1" hangingPunct="1">
              <a:spcBef>
                <a:spcPct val="0"/>
              </a:spcBef>
            </a:pPr>
            <a:endParaRPr lang="en-GB" altLang="it-IT" sz="2000" i="0" dirty="0" smtClean="0"/>
          </a:p>
          <a:p>
            <a:pPr eaLnBrk="1" hangingPunct="1">
              <a:spcBef>
                <a:spcPct val="0"/>
              </a:spcBef>
            </a:pPr>
            <a:r>
              <a:rPr lang="en-GB" altLang="it-IT" sz="2000" i="0" dirty="0" smtClean="0"/>
              <a:t> Funnel plot shows asymmetry</a:t>
            </a:r>
          </a:p>
          <a:p>
            <a:pPr eaLnBrk="1" hangingPunct="1">
              <a:spcBef>
                <a:spcPct val="0"/>
              </a:spcBef>
              <a:buNone/>
            </a:pPr>
            <a:endParaRPr lang="en-GB" altLang="it-IT" sz="2000" i="0" dirty="0" smtClean="0"/>
          </a:p>
          <a:p>
            <a:pPr eaLnBrk="1" hangingPunct="1">
              <a:spcBef>
                <a:spcPct val="0"/>
              </a:spcBef>
            </a:pPr>
            <a:r>
              <a:rPr lang="en-GB" altLang="it-IT" sz="2000" i="0" dirty="0" smtClean="0"/>
              <a:t> Small studies tended to favour </a:t>
            </a:r>
          </a:p>
          <a:p>
            <a:pPr eaLnBrk="1" hangingPunct="1">
              <a:spcBef>
                <a:spcPct val="0"/>
              </a:spcBef>
              <a:buNone/>
            </a:pPr>
            <a:r>
              <a:rPr lang="en-GB" altLang="it-IT" sz="2000" i="0" dirty="0" smtClean="0"/>
              <a:t>  more invasive interventions</a:t>
            </a:r>
          </a:p>
        </p:txBody>
      </p:sp>
      <p:pic>
        <p:nvPicPr>
          <p:cNvPr id="13" name="Picture 12" descr="uog15900-sup-0005-FigureS5.jpg"/>
          <p:cNvPicPr>
            <a:picLocks noChangeAspect="1"/>
          </p:cNvPicPr>
          <p:nvPr/>
        </p:nvPicPr>
        <p:blipFill>
          <a:blip r:embed="rId4"/>
          <a:stretch>
            <a:fillRect/>
          </a:stretch>
        </p:blipFill>
        <p:spPr>
          <a:xfrm>
            <a:off x="246377" y="2564905"/>
            <a:ext cx="4757671" cy="403244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304800" y="1676400"/>
            <a:ext cx="864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smtClean="0"/>
              <a:t>Discussion</a:t>
            </a:r>
          </a:p>
        </p:txBody>
      </p:sp>
      <p:sp>
        <p:nvSpPr>
          <p:cNvPr id="6" name="Text Box 5"/>
          <p:cNvSpPr txBox="1">
            <a:spLocks noChangeArrowheads="1"/>
          </p:cNvSpPr>
          <p:nvPr/>
        </p:nvSpPr>
        <p:spPr bwMode="auto">
          <a:xfrm>
            <a:off x="0" y="990600"/>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600" b="1" i="0" dirty="0" smtClean="0">
                <a:solidFill>
                  <a:schemeClr val="bg1"/>
                </a:solidFill>
              </a:rPr>
              <a:t>Surgical treatment of hydrosalpinx</a:t>
            </a:r>
          </a:p>
          <a:p>
            <a:pPr algn="ctr" eaLnBrk="1" hangingPunct="1">
              <a:spcBef>
                <a:spcPct val="0"/>
              </a:spcBef>
              <a:buFontTx/>
              <a:buNone/>
            </a:pPr>
            <a:r>
              <a:rPr lang="de-DE" altLang="it-IT" sz="1400" dirty="0" smtClean="0">
                <a:solidFill>
                  <a:schemeClr val="bg1"/>
                </a:solidFill>
              </a:rPr>
              <a:t>Tsiami et al.</a:t>
            </a:r>
            <a:r>
              <a:rPr lang="en-GB" altLang="it-IT" sz="1400" dirty="0" smtClean="0">
                <a:solidFill>
                  <a:schemeClr val="bg1"/>
                </a:solidFill>
              </a:rPr>
              <a:t>, UOG 2016</a:t>
            </a:r>
            <a:endParaRPr lang="en-GB" altLang="it-IT" sz="1400" dirty="0">
              <a:solidFill>
                <a:schemeClr val="bg1"/>
              </a:solidFill>
            </a:endParaRPr>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8" name="Content Placeholder 9"/>
          <p:cNvSpPr txBox="1">
            <a:spLocks/>
          </p:cNvSpPr>
          <p:nvPr/>
        </p:nvSpPr>
        <p:spPr bwMode="auto">
          <a:xfrm>
            <a:off x="304800" y="2286000"/>
            <a:ext cx="8534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b="1" i="0" kern="0" dirty="0">
                <a:latin typeface="+mn-lt"/>
              </a:rPr>
              <a:t>T</a:t>
            </a:r>
            <a:r>
              <a:rPr lang="en-US" b="1" i="0" kern="0" dirty="0" smtClean="0">
                <a:latin typeface="+mn-lt"/>
              </a:rPr>
              <a:t>his network meta-analysis that compared four strategies for managing hydrosalpinx prior to IVF-ET</a:t>
            </a:r>
          </a:p>
          <a:p>
            <a:pPr marL="800100" lvl="1" indent="-342900">
              <a:spcBef>
                <a:spcPct val="20000"/>
              </a:spcBef>
              <a:buFontTx/>
              <a:buChar char="•"/>
              <a:defRPr/>
            </a:pPr>
            <a:r>
              <a:rPr kumimoji="0" lang="en-US" sz="1600" i="0" u="none" strike="noStrike" kern="0" cap="none" spc="0" normalizeH="0" baseline="0" noProof="0" dirty="0" smtClean="0">
                <a:ln>
                  <a:noFill/>
                </a:ln>
                <a:solidFill>
                  <a:schemeClr val="tx1"/>
                </a:solidFill>
                <a:effectLst/>
                <a:uLnTx/>
                <a:uFillTx/>
                <a:latin typeface="+mn-lt"/>
              </a:rPr>
              <a:t>Proximal</a:t>
            </a:r>
            <a:r>
              <a:rPr kumimoji="0" lang="en-US" sz="1600" i="0" u="none" strike="noStrike" kern="0" cap="none" spc="0" normalizeH="0" noProof="0" dirty="0" smtClean="0">
                <a:ln>
                  <a:noFill/>
                </a:ln>
                <a:solidFill>
                  <a:schemeClr val="tx1"/>
                </a:solidFill>
                <a:effectLst/>
                <a:uLnTx/>
                <a:uFillTx/>
                <a:latin typeface="+mn-lt"/>
              </a:rPr>
              <a:t> tubal occlusion and salpingectomy were superior to no intervention for the primary outcome of ongoing pregnancy.</a:t>
            </a:r>
          </a:p>
          <a:p>
            <a:pPr marL="800100" lvl="1" indent="-342900">
              <a:spcBef>
                <a:spcPct val="20000"/>
              </a:spcBef>
              <a:buFontTx/>
              <a:buChar char="•"/>
              <a:defRPr/>
            </a:pPr>
            <a:r>
              <a:rPr lang="en-US" sz="1600" i="0" kern="0" dirty="0" smtClean="0">
                <a:latin typeface="+mn-lt"/>
              </a:rPr>
              <a:t>All three interventions were superior to no intervention for the outcome of clinical pregnancy.</a:t>
            </a:r>
          </a:p>
          <a:p>
            <a:pPr marL="800100" lvl="1" indent="-342900">
              <a:spcBef>
                <a:spcPct val="20000"/>
              </a:spcBef>
              <a:buFontTx/>
              <a:buChar char="•"/>
              <a:defRPr/>
            </a:pPr>
            <a:r>
              <a:rPr kumimoji="0" lang="en-US" sz="1600" i="0" u="none" strike="noStrike" kern="0" cap="none" spc="0" normalizeH="0" noProof="0" dirty="0" smtClean="0">
                <a:ln>
                  <a:noFill/>
                </a:ln>
                <a:solidFill>
                  <a:schemeClr val="tx1"/>
                </a:solidFill>
                <a:effectLst/>
                <a:uLnTx/>
                <a:uFillTx/>
                <a:latin typeface="+mn-lt"/>
              </a:rPr>
              <a:t>There were no differences for the outcomes of miscarriage and ectopic pregnancy.</a:t>
            </a:r>
          </a:p>
          <a:p>
            <a:pPr marL="800100" lvl="1" indent="-342900">
              <a:spcBef>
                <a:spcPct val="20000"/>
              </a:spcBef>
              <a:buFontTx/>
              <a:buChar char="•"/>
              <a:defRPr/>
            </a:pPr>
            <a:r>
              <a:rPr lang="en-US" sz="1600" i="0" kern="0" dirty="0" smtClean="0">
                <a:latin typeface="+mn-lt"/>
              </a:rPr>
              <a:t>No significant differences were found between the three treatments in the network comparisons.</a:t>
            </a:r>
          </a:p>
          <a:p>
            <a:pPr marL="800100" lvl="1" indent="-342900">
              <a:spcBef>
                <a:spcPct val="20000"/>
              </a:spcBef>
              <a:buFontTx/>
              <a:buChar char="•"/>
              <a:defRPr/>
            </a:pPr>
            <a:r>
              <a:rPr lang="en-US" sz="1600" i="0" kern="0" dirty="0" smtClean="0">
                <a:latin typeface="+mn-lt"/>
              </a:rPr>
              <a:t>‘No intervention’ consistently scored as the least effective strategy.</a:t>
            </a:r>
          </a:p>
          <a:p>
            <a:pPr marL="800100" lvl="1" indent="-342900">
              <a:spcBef>
                <a:spcPct val="20000"/>
              </a:spcBef>
              <a:defRPr/>
            </a:pPr>
            <a:endParaRPr lang="en-US" sz="1600" i="0" kern="0" dirty="0" smtClean="0">
              <a:latin typeface="+mn-lt"/>
            </a:endParaRPr>
          </a:p>
          <a:p>
            <a:pPr marL="342900" indent="-342900">
              <a:spcBef>
                <a:spcPct val="20000"/>
              </a:spcBef>
              <a:buFontTx/>
              <a:buChar char="•"/>
              <a:defRPr/>
            </a:pPr>
            <a:r>
              <a:rPr lang="en-US" i="0" kern="0" dirty="0" smtClean="0">
                <a:latin typeface="+mn-lt"/>
              </a:rPr>
              <a:t>For probabilistic analysis by relative ranking, </a:t>
            </a:r>
            <a:r>
              <a:rPr lang="en-US" b="1" i="0" kern="0" dirty="0" smtClean="0">
                <a:latin typeface="+mn-lt"/>
              </a:rPr>
              <a:t>the two best options for the outcomes of ongoing pregnancy and clinical pregnancy were proximal tubal occlusion and salpingectomy</a:t>
            </a:r>
            <a:r>
              <a:rPr lang="en-US" i="0" kern="0" dirty="0" smtClean="0">
                <a:latin typeface="+mn-lt"/>
              </a:rPr>
              <a:t>. </a:t>
            </a:r>
            <a:endParaRPr kumimoji="0" lang="en-US" i="0" u="none" strike="noStrike" kern="0" cap="none" spc="0" normalizeH="0" noProof="0" dirty="0" smtClean="0">
              <a:ln>
                <a:noFill/>
              </a:ln>
              <a:solidFill>
                <a:schemeClr val="tx1"/>
              </a:solidFill>
              <a:effectLst/>
              <a:uLnTx/>
              <a:uFillTx/>
              <a:latin typeface="+mn-lt"/>
            </a:endParaRPr>
          </a:p>
          <a:p>
            <a:pPr marL="800100" lvl="1" indent="-342900">
              <a:spcBef>
                <a:spcPct val="20000"/>
              </a:spcBef>
              <a:buFontTx/>
              <a:buChar char="•"/>
              <a:defRPr/>
            </a:pPr>
            <a:endParaRPr kumimoji="0" lang="en-US" sz="1600" b="0" i="0" u="none" strike="noStrike" kern="0" cap="none" spc="0" normalizeH="0" baseline="0" noProof="0" dirty="0" smtClean="0">
              <a:ln>
                <a:noFill/>
              </a:ln>
              <a:solidFill>
                <a:schemeClr val="tx1"/>
              </a:solidFill>
              <a:effectLst/>
              <a:uLnTx/>
              <a:uFillTx/>
              <a:latin typeface="+mn-lt"/>
            </a:endParaRPr>
          </a:p>
          <a:p>
            <a:endParaRPr lang="en-US" sz="1600" i="0" kern="0" dirty="0" smtClean="0">
              <a:latin typeface="+mn-lt"/>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sz="1600" b="0" i="0" u="none" strike="noStrike" kern="0" cap="none" spc="0" normalizeH="0" baseline="0" noProof="0" dirty="0">
              <a:ln>
                <a:noFill/>
              </a:ln>
              <a:solidFill>
                <a:schemeClr val="tx1"/>
              </a:solidFill>
              <a:effectLst/>
              <a:uLnTx/>
              <a:uFillTx/>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2"/>
          <p:cNvGrpSpPr>
            <a:grpSpLocks/>
          </p:cNvGrpSpPr>
          <p:nvPr/>
        </p:nvGrpSpPr>
        <p:grpSpPr bwMode="auto">
          <a:xfrm>
            <a:off x="0" y="-15875"/>
            <a:ext cx="9144000" cy="923925"/>
            <a:chOff x="0" y="3755"/>
            <a:chExt cx="5760" cy="582"/>
          </a:xfrm>
        </p:grpSpPr>
        <p:pic>
          <p:nvPicPr>
            <p:cNvPr id="33798"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47" name="TextBox 1"/>
          <p:cNvSpPr txBox="1">
            <a:spLocks noChangeArrowheads="1"/>
          </p:cNvSpPr>
          <p:nvPr/>
        </p:nvSpPr>
        <p:spPr bwMode="auto">
          <a:xfrm>
            <a:off x="179512" y="2175822"/>
            <a:ext cx="864235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eaLnBrk="1" hangingPunct="1">
              <a:spcBef>
                <a:spcPct val="0"/>
              </a:spcBef>
              <a:spcAft>
                <a:spcPts val="1200"/>
              </a:spcAft>
              <a:defRPr/>
            </a:pPr>
            <a:r>
              <a:rPr lang="en-US" sz="1800" i="0" dirty="0" smtClean="0"/>
              <a:t>Findings should be interpreted with caution because</a:t>
            </a:r>
          </a:p>
          <a:p>
            <a:pPr marL="1028700" lvl="1" eaLnBrk="1" hangingPunct="1">
              <a:spcBef>
                <a:spcPct val="0"/>
              </a:spcBef>
              <a:spcAft>
                <a:spcPts val="1200"/>
              </a:spcAft>
              <a:defRPr/>
            </a:pPr>
            <a:r>
              <a:rPr lang="en-US" sz="1600" i="0" dirty="0" smtClean="0"/>
              <a:t>Data were limited.</a:t>
            </a:r>
          </a:p>
          <a:p>
            <a:pPr marL="1028700" lvl="1" eaLnBrk="1" hangingPunct="1">
              <a:spcBef>
                <a:spcPct val="0"/>
              </a:spcBef>
              <a:spcAft>
                <a:spcPts val="1200"/>
              </a:spcAft>
              <a:defRPr/>
            </a:pPr>
            <a:r>
              <a:rPr lang="en-US" sz="1600" i="0" dirty="0" smtClean="0"/>
              <a:t>Quality of evidence according to GRADE was moderate to low for comparison of intervention vs. no intervention, and low to very low for comparison of two interventions.</a:t>
            </a:r>
          </a:p>
          <a:p>
            <a:pPr marL="1028700" lvl="1" eaLnBrk="1" hangingPunct="1">
              <a:spcBef>
                <a:spcPct val="0"/>
              </a:spcBef>
              <a:spcAft>
                <a:spcPts val="1200"/>
              </a:spcAft>
              <a:defRPr/>
            </a:pPr>
            <a:r>
              <a:rPr lang="en-US" sz="1600" i="0" dirty="0" smtClean="0"/>
              <a:t>There is a high degree of uncertainty about what works better, particularly with regards to aspiration where the quality of evidence was lowest.</a:t>
            </a:r>
          </a:p>
          <a:p>
            <a:pPr marL="1028700" lvl="1" eaLnBrk="1" hangingPunct="1">
              <a:spcBef>
                <a:spcPct val="0"/>
              </a:spcBef>
              <a:spcAft>
                <a:spcPts val="1200"/>
              </a:spcAft>
              <a:defRPr/>
            </a:pPr>
            <a:r>
              <a:rPr lang="en-US" sz="1600" i="0" dirty="0" smtClean="0"/>
              <a:t>Confidence intervals are wide, and new studies may show a different direction of effect.</a:t>
            </a:r>
          </a:p>
          <a:p>
            <a:pPr marL="1028700" lvl="1" eaLnBrk="1" hangingPunct="1">
              <a:spcBef>
                <a:spcPct val="0"/>
              </a:spcBef>
              <a:spcAft>
                <a:spcPts val="1200"/>
              </a:spcAft>
              <a:defRPr/>
            </a:pPr>
            <a:r>
              <a:rPr lang="en-US" sz="1600" i="0" dirty="0" smtClean="0"/>
              <a:t>For the comparisons involving no treatment, the PrIs include 0, which suggests that there could be study settings where the active intervention is not beneficial compared to no treatment. This could be a true finding or due to an overestimation of heterogeneity.</a:t>
            </a:r>
          </a:p>
        </p:txBody>
      </p:sp>
      <p:sp>
        <p:nvSpPr>
          <p:cNvPr id="33796" name="Rectangle 1"/>
          <p:cNvSpPr>
            <a:spLocks noChangeArrowheads="1"/>
          </p:cNvSpPr>
          <p:nvPr/>
        </p:nvSpPr>
        <p:spPr bwMode="auto">
          <a:xfrm>
            <a:off x="3733800" y="1600200"/>
            <a:ext cx="21034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it-IT" sz="2800" b="1" i="0" dirty="0"/>
              <a:t>Discussion</a:t>
            </a:r>
            <a:endParaRPr lang="en-GB" altLang="it-IT" sz="2400" dirty="0"/>
          </a:p>
        </p:txBody>
      </p:sp>
      <p:sp>
        <p:nvSpPr>
          <p:cNvPr id="8" name="Text Box 5"/>
          <p:cNvSpPr txBox="1">
            <a:spLocks noChangeArrowheads="1"/>
          </p:cNvSpPr>
          <p:nvPr/>
        </p:nvSpPr>
        <p:spPr bwMode="auto">
          <a:xfrm>
            <a:off x="0" y="1052513"/>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600" b="1" i="0" dirty="0" smtClean="0">
                <a:solidFill>
                  <a:schemeClr val="bg1"/>
                </a:solidFill>
              </a:rPr>
              <a:t>Surgical treatment of hydrosalpinx</a:t>
            </a:r>
          </a:p>
          <a:p>
            <a:pPr algn="ctr" eaLnBrk="1" hangingPunct="1">
              <a:spcBef>
                <a:spcPct val="0"/>
              </a:spcBef>
              <a:buFontTx/>
              <a:buNone/>
            </a:pPr>
            <a:r>
              <a:rPr lang="de-DE" altLang="it-IT" sz="1400" dirty="0" smtClean="0">
                <a:solidFill>
                  <a:schemeClr val="bg1"/>
                </a:solidFill>
              </a:rPr>
              <a:t>Tsiami et al.</a:t>
            </a:r>
            <a:r>
              <a:rPr lang="en-GB" altLang="it-IT" sz="1400" dirty="0" smtClean="0">
                <a:solidFill>
                  <a:schemeClr val="bg1"/>
                </a:solidFill>
              </a:rPr>
              <a:t>, UOG 2016</a:t>
            </a:r>
            <a:endParaRPr lang="en-GB" altLang="it-IT" sz="1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fade">
                                      <p:cBhvr>
                                        <p:cTn id="7" dur="5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381000" y="2819400"/>
            <a:ext cx="81534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eaLnBrk="1" hangingPunct="1">
              <a:spcBef>
                <a:spcPct val="0"/>
              </a:spcBef>
              <a:spcAft>
                <a:spcPts val="600"/>
              </a:spcAft>
              <a:defRPr/>
            </a:pPr>
            <a:r>
              <a:rPr lang="en-US" sz="1800" i="0" dirty="0" smtClean="0"/>
              <a:t>A Cochrane review (Johnson et al 2010) similarly showed  </a:t>
            </a:r>
          </a:p>
          <a:p>
            <a:pPr marL="1028700" lvl="1" eaLnBrk="1" hangingPunct="1">
              <a:spcBef>
                <a:spcPct val="0"/>
              </a:spcBef>
              <a:spcAft>
                <a:spcPts val="600"/>
              </a:spcAft>
              <a:defRPr/>
            </a:pPr>
            <a:r>
              <a:rPr lang="en-US" sz="1800" i="0" dirty="0" smtClean="0"/>
              <a:t>Increase in ongoing and clinical pregnancy rates with salpingectomy vs. no intervention (OR 2.14 (95% CI,1.23–3.73) and OR 2.31 (95% CI,1.48–3.62) respectively).</a:t>
            </a:r>
          </a:p>
          <a:p>
            <a:pPr marL="1028700" lvl="1" eaLnBrk="1" hangingPunct="1">
              <a:spcBef>
                <a:spcPct val="0"/>
              </a:spcBef>
              <a:spcAft>
                <a:spcPts val="600"/>
              </a:spcAft>
              <a:defRPr/>
            </a:pPr>
            <a:r>
              <a:rPr lang="en-US" sz="1800" i="0" dirty="0" smtClean="0"/>
              <a:t>Increase in clinical pregnancy rates with occlusion vs. no intervention (OR 4.66 (95% CI,2.47–10.01).</a:t>
            </a:r>
          </a:p>
          <a:p>
            <a:pPr marL="1028700" lvl="1" eaLnBrk="1" hangingPunct="1">
              <a:spcBef>
                <a:spcPct val="0"/>
              </a:spcBef>
              <a:spcAft>
                <a:spcPts val="600"/>
              </a:spcAft>
              <a:buNone/>
              <a:defRPr/>
            </a:pPr>
            <a:endParaRPr lang="en-US" sz="1800" i="0" dirty="0" smtClean="0"/>
          </a:p>
          <a:p>
            <a:pPr marL="285750" indent="-285750" eaLnBrk="1" hangingPunct="1">
              <a:spcBef>
                <a:spcPct val="0"/>
              </a:spcBef>
              <a:spcAft>
                <a:spcPts val="600"/>
              </a:spcAft>
              <a:defRPr/>
            </a:pPr>
            <a:r>
              <a:rPr lang="en-US" sz="1800" i="0" dirty="0" smtClean="0"/>
              <a:t>A more recent meta-analysis (Zhang et al 2015) did not detect a difference in clinical pregnancy rates between salpingectomy and tubal occlusion.</a:t>
            </a:r>
          </a:p>
        </p:txBody>
      </p:sp>
      <p:sp>
        <p:nvSpPr>
          <p:cNvPr id="6" name="Rectangle 1"/>
          <p:cNvSpPr>
            <a:spLocks noChangeArrowheads="1"/>
          </p:cNvSpPr>
          <p:nvPr/>
        </p:nvSpPr>
        <p:spPr bwMode="auto">
          <a:xfrm>
            <a:off x="762000" y="1752600"/>
            <a:ext cx="7694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it-IT" sz="2800" b="1" i="0" dirty="0" smtClean="0"/>
              <a:t>Discussion: comparison with other studies</a:t>
            </a:r>
            <a:endParaRPr lang="en-GB" altLang="it-IT" sz="2400" dirty="0"/>
          </a:p>
        </p:txBody>
      </p:sp>
      <p:sp>
        <p:nvSpPr>
          <p:cNvPr id="7" name="Text Box 5"/>
          <p:cNvSpPr txBox="1">
            <a:spLocks noChangeArrowheads="1"/>
          </p:cNvSpPr>
          <p:nvPr/>
        </p:nvSpPr>
        <p:spPr bwMode="auto">
          <a:xfrm>
            <a:off x="0" y="990600"/>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600" b="1" i="0" dirty="0" smtClean="0">
                <a:solidFill>
                  <a:schemeClr val="bg1"/>
                </a:solidFill>
              </a:rPr>
              <a:t>Surgical treatment of hydrosalpinx</a:t>
            </a:r>
          </a:p>
          <a:p>
            <a:pPr algn="ctr" eaLnBrk="1" hangingPunct="1">
              <a:spcBef>
                <a:spcPct val="0"/>
              </a:spcBef>
              <a:buFontTx/>
              <a:buNone/>
            </a:pPr>
            <a:r>
              <a:rPr lang="de-DE" altLang="it-IT" sz="1400" dirty="0" smtClean="0">
                <a:solidFill>
                  <a:schemeClr val="bg1"/>
                </a:solidFill>
              </a:rPr>
              <a:t>Tsiami et al.</a:t>
            </a:r>
            <a:r>
              <a:rPr lang="en-GB" altLang="it-IT" sz="1400" dirty="0" smtClean="0">
                <a:solidFill>
                  <a:schemeClr val="bg1"/>
                </a:solidFill>
              </a:rPr>
              <a:t>, UOG 2016</a:t>
            </a:r>
            <a:endParaRPr lang="en-GB" altLang="it-IT" sz="1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
          <p:cNvGrpSpPr>
            <a:grpSpLocks/>
          </p:cNvGrpSpPr>
          <p:nvPr/>
        </p:nvGrpSpPr>
        <p:grpSpPr bwMode="auto">
          <a:xfrm>
            <a:off x="0" y="-15875"/>
            <a:ext cx="9144000" cy="701675"/>
            <a:chOff x="0" y="3755"/>
            <a:chExt cx="5760" cy="582"/>
          </a:xfrm>
        </p:grpSpPr>
        <p:pic>
          <p:nvPicPr>
            <p:cNvPr id="21512"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07"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i="0" dirty="0">
              <a:solidFill>
                <a:srgbClr val="000000"/>
              </a:solidFill>
            </a:endParaRPr>
          </a:p>
        </p:txBody>
      </p:sp>
      <p:sp>
        <p:nvSpPr>
          <p:cNvPr id="21508" name="Titolo 1"/>
          <p:cNvSpPr txBox="1">
            <a:spLocks/>
          </p:cNvSpPr>
          <p:nvPr/>
        </p:nvSpPr>
        <p:spPr bwMode="auto">
          <a:xfrm>
            <a:off x="323850" y="2403475"/>
            <a:ext cx="885666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2000" b="1" i="0" dirty="0">
              <a:solidFill>
                <a:schemeClr val="tx2"/>
              </a:solidFill>
            </a:endParaRPr>
          </a:p>
        </p:txBody>
      </p:sp>
      <p:sp>
        <p:nvSpPr>
          <p:cNvPr id="21509" name="TextBox 1"/>
          <p:cNvSpPr txBox="1">
            <a:spLocks noChangeArrowheads="1"/>
          </p:cNvSpPr>
          <p:nvPr/>
        </p:nvSpPr>
        <p:spPr bwMode="auto">
          <a:xfrm>
            <a:off x="228600" y="1447800"/>
            <a:ext cx="86423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500" b="1" i="0" dirty="0"/>
              <a:t>Introduction</a:t>
            </a:r>
          </a:p>
        </p:txBody>
      </p:sp>
      <p:sp>
        <p:nvSpPr>
          <p:cNvPr id="12" name="Segnaposto contenuto 2"/>
          <p:cNvSpPr txBox="1">
            <a:spLocks/>
          </p:cNvSpPr>
          <p:nvPr/>
        </p:nvSpPr>
        <p:spPr bwMode="auto">
          <a:xfrm>
            <a:off x="381000" y="2209800"/>
            <a:ext cx="8763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1800" i="0" dirty="0" smtClean="0"/>
              <a:t>Tubal disease is responsible for 25–30% of all female factor infertility, and the prevalence of hydrosalpinx is 30% in women with tubal pathology</a:t>
            </a:r>
            <a:r>
              <a:rPr lang="en-US" sz="1800" dirty="0" smtClean="0"/>
              <a:t>.</a:t>
            </a:r>
          </a:p>
          <a:p>
            <a:endParaRPr lang="en-US" sz="1800" dirty="0" smtClean="0"/>
          </a:p>
          <a:p>
            <a:r>
              <a:rPr lang="en-US" sz="1800" i="0" dirty="0" smtClean="0"/>
              <a:t>Women with hydrosalpinx have a poorer outcome after in-vitro fertilization embryo transfer (IVF-ET).</a:t>
            </a:r>
          </a:p>
          <a:p>
            <a:endParaRPr lang="en-US" sz="1800" i="0" dirty="0" smtClean="0"/>
          </a:p>
          <a:p>
            <a:r>
              <a:rPr lang="en-US" sz="1800" i="0" dirty="0" smtClean="0"/>
              <a:t>Surgical methods to either aspirate the fluid or remove or isolate the affected fallopian tubes prior to IVF treatment have been attempted as a means of improving outcome</a:t>
            </a:r>
            <a:r>
              <a:rPr lang="en-US" sz="1800" dirty="0" smtClean="0"/>
              <a:t>.</a:t>
            </a:r>
          </a:p>
          <a:p>
            <a:endParaRPr lang="en-US" sz="1800" dirty="0" smtClean="0"/>
          </a:p>
          <a:p>
            <a:r>
              <a:rPr lang="en-US" sz="1800" i="0" dirty="0" smtClean="0"/>
              <a:t>More invasive procedures such as salpingectomy are non-reversible and could theoretically lead to impaired ovarian function. Tubal occlusion can separate the fluid from the uterus while still retaining the tube. Aspiration is less invasive but recurrence of hydrosalpinx may occur.</a:t>
            </a:r>
          </a:p>
          <a:p>
            <a:pPr eaLnBrk="1" hangingPunct="1">
              <a:spcBef>
                <a:spcPct val="0"/>
              </a:spcBef>
              <a:defRPr/>
            </a:pPr>
            <a:endParaRPr lang="en-US" sz="1800" i="0" dirty="0" smtClean="0"/>
          </a:p>
          <a:p>
            <a:pPr eaLnBrk="1" hangingPunct="1">
              <a:spcBef>
                <a:spcPct val="0"/>
              </a:spcBef>
              <a:defRPr/>
            </a:pPr>
            <a:endParaRPr lang="en-US" sz="1800" i="0" dirty="0" smtClean="0"/>
          </a:p>
        </p:txBody>
      </p:sp>
      <p:sp>
        <p:nvSpPr>
          <p:cNvPr id="21511" name="Text Box 5"/>
          <p:cNvSpPr txBox="1">
            <a:spLocks noChangeArrowheads="1"/>
          </p:cNvSpPr>
          <p:nvPr/>
        </p:nvSpPr>
        <p:spPr bwMode="auto">
          <a:xfrm>
            <a:off x="0" y="762000"/>
            <a:ext cx="9143999"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600" b="1" i="0" dirty="0" smtClean="0">
                <a:solidFill>
                  <a:schemeClr val="bg1"/>
                </a:solidFill>
              </a:rPr>
              <a:t>Surgical treatment of hydrosalpinx</a:t>
            </a:r>
          </a:p>
          <a:p>
            <a:pPr algn="ctr" eaLnBrk="1" hangingPunct="1">
              <a:spcBef>
                <a:spcPct val="0"/>
              </a:spcBef>
              <a:buFontTx/>
              <a:buNone/>
            </a:pPr>
            <a:r>
              <a:rPr lang="de-DE" altLang="it-IT" sz="1400" dirty="0" smtClean="0">
                <a:solidFill>
                  <a:schemeClr val="bg1"/>
                </a:solidFill>
              </a:rPr>
              <a:t>Tsiami et al.</a:t>
            </a:r>
            <a:r>
              <a:rPr lang="en-GB" altLang="it-IT" sz="1400" dirty="0" smtClean="0">
                <a:solidFill>
                  <a:schemeClr val="bg1"/>
                </a:solidFill>
              </a:rPr>
              <a:t>, UOG 2016</a:t>
            </a:r>
            <a:endParaRPr lang="en-GB" altLang="it-IT" sz="14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 Box 5"/>
          <p:cNvSpPr txBox="1">
            <a:spLocks noChangeArrowheads="1"/>
          </p:cNvSpPr>
          <p:nvPr/>
        </p:nvSpPr>
        <p:spPr bwMode="auto">
          <a:xfrm>
            <a:off x="250825" y="1052513"/>
            <a:ext cx="864235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600" b="1" i="0" dirty="0" smtClean="0">
                <a:solidFill>
                  <a:schemeClr val="bg1"/>
                </a:solidFill>
              </a:rPr>
              <a:t>Surgical treatment of hydrosalpinx</a:t>
            </a:r>
          </a:p>
          <a:p>
            <a:pPr algn="ctr" eaLnBrk="1" hangingPunct="1">
              <a:spcBef>
                <a:spcPct val="0"/>
              </a:spcBef>
              <a:buFontTx/>
              <a:buNone/>
            </a:pPr>
            <a:r>
              <a:rPr lang="de-DE" altLang="it-IT" sz="1400" dirty="0" smtClean="0">
                <a:solidFill>
                  <a:schemeClr val="bg1"/>
                </a:solidFill>
              </a:rPr>
              <a:t>Tsiami et al.</a:t>
            </a:r>
            <a:r>
              <a:rPr lang="en-GB" altLang="it-IT" sz="1400" dirty="0" smtClean="0">
                <a:solidFill>
                  <a:schemeClr val="bg1"/>
                </a:solidFill>
              </a:rPr>
              <a:t>, UOG 2016</a:t>
            </a:r>
            <a:endParaRPr lang="en-GB" altLang="it-IT" sz="1400" dirty="0">
              <a:solidFill>
                <a:schemeClr val="bg1"/>
              </a:solidFill>
            </a:endParaRPr>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10" name="Content Placeholder 9"/>
          <p:cNvSpPr>
            <a:spLocks noGrp="1"/>
          </p:cNvSpPr>
          <p:nvPr>
            <p:ph sz="half" idx="1"/>
          </p:nvPr>
        </p:nvSpPr>
        <p:spPr>
          <a:xfrm>
            <a:off x="228600" y="1828800"/>
            <a:ext cx="4114800" cy="4876800"/>
          </a:xfrm>
          <a:solidFill>
            <a:schemeClr val="accent5"/>
          </a:solidFill>
          <a:ln>
            <a:solidFill>
              <a:schemeClr val="tx1"/>
            </a:solidFill>
          </a:ln>
        </p:spPr>
        <p:txBody>
          <a:bodyPr/>
          <a:lstStyle/>
          <a:p>
            <a:pPr lvl="0" algn="ctr">
              <a:buNone/>
              <a:defRPr/>
            </a:pPr>
            <a:r>
              <a:rPr lang="en-US" sz="2400" b="1" dirty="0" smtClean="0"/>
              <a:t>Strengths</a:t>
            </a:r>
          </a:p>
          <a:p>
            <a:pPr lvl="0" algn="ctr">
              <a:buNone/>
              <a:defRPr/>
            </a:pPr>
            <a:endParaRPr lang="en-US" sz="1600" b="1" dirty="0" smtClean="0"/>
          </a:p>
          <a:p>
            <a:pPr>
              <a:defRPr/>
            </a:pPr>
            <a:r>
              <a:rPr lang="en-US" sz="1800" dirty="0" smtClean="0"/>
              <a:t>Most up to date and complete data set in this area. </a:t>
            </a:r>
          </a:p>
          <a:p>
            <a:pPr>
              <a:defRPr/>
            </a:pPr>
            <a:endParaRPr lang="en-US" sz="1800" dirty="0" smtClean="0"/>
          </a:p>
          <a:p>
            <a:pPr>
              <a:defRPr/>
            </a:pPr>
            <a:r>
              <a:rPr lang="en-US" sz="1800" dirty="0" smtClean="0"/>
              <a:t>Uses both direct and indirect evidence, so improves accuracy.</a:t>
            </a:r>
          </a:p>
          <a:p>
            <a:pPr>
              <a:defRPr/>
            </a:pPr>
            <a:endParaRPr lang="en-US" sz="1800" dirty="0" smtClean="0"/>
          </a:p>
          <a:p>
            <a:pPr>
              <a:defRPr/>
            </a:pPr>
            <a:r>
              <a:rPr lang="en-US" sz="1800" dirty="0" smtClean="0"/>
              <a:t>Allows ranking of interventions where multiple options available.</a:t>
            </a:r>
          </a:p>
          <a:p>
            <a:pPr>
              <a:defRPr/>
            </a:pPr>
            <a:endParaRPr lang="en-US" sz="1800" dirty="0" smtClean="0"/>
          </a:p>
          <a:p>
            <a:pPr>
              <a:defRPr/>
            </a:pPr>
            <a:endParaRPr lang="en-US" sz="1800" dirty="0" smtClean="0"/>
          </a:p>
          <a:p>
            <a:pPr>
              <a:defRPr/>
            </a:pPr>
            <a:endParaRPr lang="en-US" sz="1800" dirty="0" smtClean="0"/>
          </a:p>
          <a:p>
            <a:pPr>
              <a:defRPr/>
            </a:pPr>
            <a:endParaRPr lang="en-US" sz="1800" dirty="0" smtClean="0"/>
          </a:p>
          <a:p>
            <a:pPr>
              <a:defRPr/>
            </a:pPr>
            <a:endParaRPr lang="en-US" sz="1800" dirty="0" smtClean="0"/>
          </a:p>
          <a:p>
            <a:pPr>
              <a:buNone/>
              <a:defRPr/>
            </a:pPr>
            <a:endParaRPr lang="en-US" sz="1800" dirty="0" smtClean="0"/>
          </a:p>
          <a:p>
            <a:endParaRPr lang="en-US" sz="2000" dirty="0"/>
          </a:p>
        </p:txBody>
      </p:sp>
      <p:sp>
        <p:nvSpPr>
          <p:cNvPr id="11" name="Content Placeholder 10"/>
          <p:cNvSpPr>
            <a:spLocks noGrp="1"/>
          </p:cNvSpPr>
          <p:nvPr>
            <p:ph sz="half" idx="2"/>
          </p:nvPr>
        </p:nvSpPr>
        <p:spPr>
          <a:xfrm>
            <a:off x="4800600" y="1828800"/>
            <a:ext cx="4191000" cy="4876800"/>
          </a:xfrm>
          <a:solidFill>
            <a:schemeClr val="accent5"/>
          </a:solidFill>
          <a:ln>
            <a:solidFill>
              <a:schemeClr val="tx1"/>
            </a:solidFill>
          </a:ln>
        </p:spPr>
        <p:txBody>
          <a:bodyPr/>
          <a:lstStyle/>
          <a:p>
            <a:pPr lvl="0" algn="ctr">
              <a:buNone/>
              <a:defRPr/>
            </a:pPr>
            <a:r>
              <a:rPr lang="en-US" sz="2400" b="1" dirty="0" smtClean="0"/>
              <a:t>Limitations</a:t>
            </a:r>
          </a:p>
          <a:p>
            <a:pPr lvl="0" algn="ctr">
              <a:buNone/>
              <a:defRPr/>
            </a:pPr>
            <a:endParaRPr lang="en-US" sz="1200" b="1" dirty="0" smtClean="0"/>
          </a:p>
          <a:p>
            <a:pPr>
              <a:defRPr/>
            </a:pPr>
            <a:r>
              <a:rPr lang="en-US" sz="1800" dirty="0" smtClean="0"/>
              <a:t>Small sample size, particularly for miscarriage and ectopic pregnancy.</a:t>
            </a:r>
          </a:p>
          <a:p>
            <a:pPr lvl="1">
              <a:defRPr/>
            </a:pPr>
            <a:endParaRPr lang="en-US" sz="1400" dirty="0" smtClean="0"/>
          </a:p>
          <a:p>
            <a:pPr>
              <a:defRPr/>
            </a:pPr>
            <a:r>
              <a:rPr lang="en-US" sz="1800" dirty="0" smtClean="0"/>
              <a:t>Many comparisons based on indirect evidence only.</a:t>
            </a:r>
          </a:p>
          <a:p>
            <a:pPr lvl="1">
              <a:defRPr/>
            </a:pPr>
            <a:endParaRPr lang="en-US" sz="1400" dirty="0" smtClean="0"/>
          </a:p>
          <a:p>
            <a:pPr>
              <a:defRPr/>
            </a:pPr>
            <a:r>
              <a:rPr lang="en-US" sz="1800" dirty="0" smtClean="0"/>
              <a:t>Wide confidence intervals for RR and PrIs, suggesting uncertainty of evidence.</a:t>
            </a:r>
          </a:p>
          <a:p>
            <a:pPr lvl="1">
              <a:defRPr/>
            </a:pPr>
            <a:endParaRPr lang="en-US" sz="1400" dirty="0" smtClean="0"/>
          </a:p>
          <a:p>
            <a:pPr>
              <a:defRPr/>
            </a:pPr>
            <a:r>
              <a:rPr lang="en-US" sz="1800" dirty="0" smtClean="0"/>
              <a:t>Unable to assess transitivity and distribution of effect modifiers across comparisons due to insufficient data.</a:t>
            </a:r>
          </a:p>
          <a:p>
            <a:endParaRPr lang="en-US" sz="1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85407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44450" y="1524000"/>
            <a:ext cx="8642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800" b="1" i="0" dirty="0" smtClean="0"/>
              <a:t>Conclusions</a:t>
            </a:r>
          </a:p>
        </p:txBody>
      </p:sp>
      <p:sp>
        <p:nvSpPr>
          <p:cNvPr id="6" name="Text Box 5"/>
          <p:cNvSpPr txBox="1">
            <a:spLocks noChangeArrowheads="1"/>
          </p:cNvSpPr>
          <p:nvPr/>
        </p:nvSpPr>
        <p:spPr bwMode="auto">
          <a:xfrm>
            <a:off x="0" y="914400"/>
            <a:ext cx="9143999"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600" b="1" i="0" dirty="0" smtClean="0">
                <a:solidFill>
                  <a:schemeClr val="bg1"/>
                </a:solidFill>
              </a:rPr>
              <a:t>Surgical treatment of hydrosalpinx</a:t>
            </a:r>
          </a:p>
          <a:p>
            <a:pPr algn="ctr" eaLnBrk="1" hangingPunct="1">
              <a:spcBef>
                <a:spcPct val="0"/>
              </a:spcBef>
              <a:buFontTx/>
              <a:buNone/>
            </a:pPr>
            <a:r>
              <a:rPr lang="de-DE" altLang="it-IT" sz="1400" dirty="0" smtClean="0">
                <a:solidFill>
                  <a:schemeClr val="bg1"/>
                </a:solidFill>
              </a:rPr>
              <a:t>Tsiami et al.</a:t>
            </a:r>
            <a:r>
              <a:rPr lang="en-GB" altLang="it-IT" sz="1400" dirty="0" smtClean="0">
                <a:solidFill>
                  <a:schemeClr val="bg1"/>
                </a:solidFill>
              </a:rPr>
              <a:t>, UOG 2016</a:t>
            </a:r>
            <a:endParaRPr lang="en-GB" altLang="it-IT" sz="1400" dirty="0">
              <a:solidFill>
                <a:schemeClr val="bg1"/>
              </a:solidFill>
            </a:endParaRPr>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8" name="Content Placeholder 9"/>
          <p:cNvSpPr txBox="1">
            <a:spLocks/>
          </p:cNvSpPr>
          <p:nvPr/>
        </p:nvSpPr>
        <p:spPr bwMode="auto">
          <a:xfrm>
            <a:off x="304800" y="2286000"/>
            <a:ext cx="8610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spcBef>
                <a:spcPct val="20000"/>
              </a:spcBef>
              <a:buFontTx/>
              <a:buChar char="•"/>
              <a:defRPr/>
            </a:pPr>
            <a:r>
              <a:rPr lang="en-US" i="0" dirty="0" smtClean="0"/>
              <a:t>Proximal tubal occlusion and salpingectomy prior to IVF-ET improve ongoing pregnancy rates, compared with no intervention.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lang="en-US" i="0" dirty="0" smtClean="0"/>
          </a:p>
          <a:p>
            <a:pPr marL="342900" indent="-342900">
              <a:spcBef>
                <a:spcPct val="20000"/>
              </a:spcBef>
              <a:buFontTx/>
              <a:buChar char="•"/>
              <a:defRPr/>
            </a:pPr>
            <a:r>
              <a:rPr lang="en-US" i="0" dirty="0" smtClean="0"/>
              <a:t>Proximal tubal occlusion, salpingectomy and aspiration prior to IVF-ET also improve clinical pregnancy rates compared with no intervention.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lang="en-US" i="0" dirty="0" smtClean="0"/>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i="0" dirty="0" smtClean="0"/>
              <a:t>Proximal tubal occlusion ranks highest for most outcomes assessed, whereas ‘no intervention’ is consistently the least effective strategy for all outcomes.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lang="en-US" i="0" dirty="0" smtClean="0"/>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i="0" dirty="0" smtClean="0"/>
              <a:t>Results should be interpreted with caution and not taken as conclusive as the Prls are wide for all comparisons and level of evidence was commonly of low/very low quality.</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4400" b="0" i="0" u="none" strike="noStrike" kern="0" cap="none" spc="0" normalizeH="0" baseline="0" noProof="0" dirty="0" smtClean="0">
              <a:ln>
                <a:noFill/>
              </a:ln>
              <a:solidFill>
                <a:schemeClr val="tx1"/>
              </a:solidFill>
              <a:effectLst/>
              <a:uLnTx/>
              <a:uFillTx/>
              <a:latin typeface="+mn-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Group 2"/>
          <p:cNvGrpSpPr>
            <a:grpSpLocks/>
          </p:cNvGrpSpPr>
          <p:nvPr/>
        </p:nvGrpSpPr>
        <p:grpSpPr bwMode="auto">
          <a:xfrm>
            <a:off x="0" y="-15875"/>
            <a:ext cx="9144000" cy="923925"/>
            <a:chOff x="0" y="3755"/>
            <a:chExt cx="5760" cy="582"/>
          </a:xfrm>
        </p:grpSpPr>
        <p:pic>
          <p:nvPicPr>
            <p:cNvPr id="58376"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7"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3" name="TextBox 1"/>
          <p:cNvSpPr txBox="1">
            <a:spLocks noChangeArrowheads="1"/>
          </p:cNvSpPr>
          <p:nvPr/>
        </p:nvSpPr>
        <p:spPr bwMode="auto">
          <a:xfrm>
            <a:off x="1331913" y="3645024"/>
            <a:ext cx="6480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a:solidFill>
                  <a:srgbClr val="000000"/>
                </a:solidFill>
              </a:rPr>
              <a:t>Discussion points</a:t>
            </a:r>
          </a:p>
        </p:txBody>
      </p:sp>
      <p:sp>
        <p:nvSpPr>
          <p:cNvPr id="9" name="Segnaposto contenuto 2"/>
          <p:cNvSpPr txBox="1">
            <a:spLocks/>
          </p:cNvSpPr>
          <p:nvPr/>
        </p:nvSpPr>
        <p:spPr bwMode="auto">
          <a:xfrm>
            <a:off x="228600" y="4724400"/>
            <a:ext cx="86391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GB" altLang="it-IT" sz="2000" i="0" dirty="0" smtClean="0"/>
              <a:t>How should findings from this study influence clinical practice?</a:t>
            </a:r>
          </a:p>
          <a:p>
            <a:pPr eaLnBrk="1" hangingPunct="1">
              <a:spcBef>
                <a:spcPct val="0"/>
              </a:spcBef>
              <a:buNone/>
            </a:pPr>
            <a:endParaRPr lang="en-GB" altLang="it-IT" sz="2000" i="0" dirty="0" smtClean="0"/>
          </a:p>
          <a:p>
            <a:pPr eaLnBrk="1" hangingPunct="1">
              <a:spcBef>
                <a:spcPct val="0"/>
              </a:spcBef>
            </a:pPr>
            <a:r>
              <a:rPr lang="en-GB" altLang="it-IT" sz="2000" i="0" dirty="0" smtClean="0"/>
              <a:t>How should findings from this study be used for </a:t>
            </a:r>
            <a:r>
              <a:rPr lang="en-GB" altLang="it-IT" sz="2000" i="0" dirty="0" err="1" smtClean="0"/>
              <a:t>counseling</a:t>
            </a:r>
            <a:r>
              <a:rPr lang="en-GB" altLang="it-IT" sz="2000" i="0" dirty="0" smtClean="0"/>
              <a:t> of patients?</a:t>
            </a:r>
            <a:endParaRPr lang="it-IT" altLang="it-IT" sz="2000" i="0" dirty="0" smtClean="0"/>
          </a:p>
          <a:p>
            <a:pPr eaLnBrk="1" hangingPunct="1">
              <a:spcBef>
                <a:spcPct val="0"/>
              </a:spcBef>
              <a:buNone/>
            </a:pPr>
            <a:endParaRPr lang="en-US" altLang="it-IT" sz="2000" i="0" dirty="0" smtClean="0"/>
          </a:p>
        </p:txBody>
      </p:sp>
      <p:sp>
        <p:nvSpPr>
          <p:cNvPr id="10" name="Rectangle 9"/>
          <p:cNvSpPr>
            <a:spLocks noChangeArrowheads="1"/>
          </p:cNvSpPr>
          <p:nvPr/>
        </p:nvSpPr>
        <p:spPr bwMode="auto">
          <a:xfrm>
            <a:off x="457200" y="2514600"/>
            <a:ext cx="82073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eaLnBrk="1" hangingPunct="1">
              <a:spcBef>
                <a:spcPct val="0"/>
              </a:spcBef>
              <a:spcAft>
                <a:spcPts val="1200"/>
              </a:spcAft>
              <a:defRPr/>
            </a:pPr>
            <a:r>
              <a:rPr lang="en-US" sz="2000" i="0" dirty="0" smtClean="0"/>
              <a:t>There is a need for a large RCT comparing proximal tubal occlusion with salpingectomy and aspiration.</a:t>
            </a:r>
          </a:p>
        </p:txBody>
      </p:sp>
      <p:sp>
        <p:nvSpPr>
          <p:cNvPr id="11" name="TextBox 1"/>
          <p:cNvSpPr txBox="1">
            <a:spLocks noChangeArrowheads="1"/>
          </p:cNvSpPr>
          <p:nvPr/>
        </p:nvSpPr>
        <p:spPr bwMode="auto">
          <a:xfrm>
            <a:off x="1295400" y="1828800"/>
            <a:ext cx="6480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a:solidFill>
                  <a:srgbClr val="000000"/>
                </a:solidFill>
              </a:rPr>
              <a:t>Future perspectives</a:t>
            </a:r>
          </a:p>
        </p:txBody>
      </p:sp>
      <p:sp>
        <p:nvSpPr>
          <p:cNvPr id="13" name="Text Box 5"/>
          <p:cNvSpPr txBox="1">
            <a:spLocks noChangeArrowheads="1"/>
          </p:cNvSpPr>
          <p:nvPr/>
        </p:nvSpPr>
        <p:spPr bwMode="auto">
          <a:xfrm>
            <a:off x="0" y="1052513"/>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600" b="1" i="0" dirty="0" smtClean="0">
                <a:solidFill>
                  <a:schemeClr val="bg1"/>
                </a:solidFill>
              </a:rPr>
              <a:t>Surgical treatment of hydrosalpinx</a:t>
            </a:r>
          </a:p>
          <a:p>
            <a:pPr algn="ctr" eaLnBrk="1" hangingPunct="1">
              <a:spcBef>
                <a:spcPct val="0"/>
              </a:spcBef>
              <a:buFontTx/>
              <a:buNone/>
            </a:pPr>
            <a:r>
              <a:rPr lang="de-DE" altLang="it-IT" sz="1400" dirty="0" smtClean="0">
                <a:solidFill>
                  <a:schemeClr val="bg1"/>
                </a:solidFill>
              </a:rPr>
              <a:t>Tsiami et al.</a:t>
            </a:r>
            <a:r>
              <a:rPr lang="en-GB" altLang="it-IT" sz="1400" dirty="0" smtClean="0">
                <a:solidFill>
                  <a:schemeClr val="bg1"/>
                </a:solidFill>
              </a:rPr>
              <a:t>, UOG 2016</a:t>
            </a:r>
            <a:endParaRPr lang="en-GB" altLang="it-IT" sz="1400" dirty="0">
              <a:solidFill>
                <a:schemeClr val="bg1"/>
              </a:solidFill>
            </a:endParaRPr>
          </a:p>
        </p:txBody>
      </p:sp>
    </p:spTree>
    <p:extLst>
      <p:ext uri="{BB962C8B-B14F-4D97-AF65-F5344CB8AC3E}">
        <p14:creationId xmlns:p14="http://schemas.microsoft.com/office/powerpoint/2010/main" val="41074610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653"/>
                                        </p:tgtEl>
                                        <p:attrNameLst>
                                          <p:attrName>style.visibility</p:attrName>
                                        </p:attrNameLst>
                                      </p:cBhvr>
                                      <p:to>
                                        <p:strVal val="visible"/>
                                      </p:to>
                                    </p:set>
                                    <p:animEffect transition="in" filter="fade">
                                      <p:cBhvr>
                                        <p:cTn id="15" dur="500"/>
                                        <p:tgtEl>
                                          <p:spTgt spid="2765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2"/>
          <p:cNvGrpSpPr>
            <a:grpSpLocks/>
          </p:cNvGrpSpPr>
          <p:nvPr/>
        </p:nvGrpSpPr>
        <p:grpSpPr bwMode="auto">
          <a:xfrm>
            <a:off x="0" y="-15875"/>
            <a:ext cx="9144000" cy="923925"/>
            <a:chOff x="0" y="3755"/>
            <a:chExt cx="5760" cy="582"/>
          </a:xfrm>
        </p:grpSpPr>
        <p:pic>
          <p:nvPicPr>
            <p:cNvPr id="23558"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57" name="Rectangle 8"/>
          <p:cNvSpPr>
            <a:spLocks noChangeArrowheads="1"/>
          </p:cNvSpPr>
          <p:nvPr/>
        </p:nvSpPr>
        <p:spPr bwMode="auto">
          <a:xfrm>
            <a:off x="2848928" y="2057400"/>
            <a:ext cx="3399288"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it-IT" b="1" i="0" dirty="0" smtClean="0">
                <a:solidFill>
                  <a:srgbClr val="000000"/>
                </a:solidFill>
              </a:rPr>
              <a:t>Aim of the study</a:t>
            </a:r>
            <a:endParaRPr lang="en-GB" altLang="it-IT" b="1" i="0" dirty="0">
              <a:solidFill>
                <a:srgbClr val="000000"/>
              </a:solidFill>
            </a:endParaRPr>
          </a:p>
        </p:txBody>
      </p:sp>
      <p:sp>
        <p:nvSpPr>
          <p:cNvPr id="8" name="Text Box 5"/>
          <p:cNvSpPr txBox="1">
            <a:spLocks noChangeArrowheads="1"/>
          </p:cNvSpPr>
          <p:nvPr/>
        </p:nvSpPr>
        <p:spPr bwMode="auto">
          <a:xfrm>
            <a:off x="0" y="1052513"/>
            <a:ext cx="9143999" cy="492443"/>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400" b="1" i="0" dirty="0" smtClean="0">
                <a:solidFill>
                  <a:schemeClr val="bg1"/>
                </a:solidFill>
              </a:rPr>
              <a:t>Surgical treatment of hydrosalpinx</a:t>
            </a:r>
          </a:p>
          <a:p>
            <a:pPr algn="ctr" eaLnBrk="1" hangingPunct="1">
              <a:spcBef>
                <a:spcPct val="0"/>
              </a:spcBef>
              <a:buFontTx/>
              <a:buNone/>
            </a:pPr>
            <a:r>
              <a:rPr lang="de-DE" altLang="it-IT" sz="1200" dirty="0" smtClean="0">
                <a:solidFill>
                  <a:schemeClr val="bg1"/>
                </a:solidFill>
              </a:rPr>
              <a:t>Tsiami et al.</a:t>
            </a:r>
            <a:r>
              <a:rPr lang="en-GB" altLang="it-IT" sz="1200" dirty="0" smtClean="0">
                <a:solidFill>
                  <a:schemeClr val="bg1"/>
                </a:solidFill>
              </a:rPr>
              <a:t>, UOG 2016</a:t>
            </a:r>
            <a:endParaRPr lang="en-GB" altLang="it-IT" sz="1200" dirty="0">
              <a:solidFill>
                <a:schemeClr val="bg1"/>
              </a:solidFill>
            </a:endParaRPr>
          </a:p>
        </p:txBody>
      </p:sp>
      <p:sp>
        <p:nvSpPr>
          <p:cNvPr id="9" name="Segnaposto contenuto 2"/>
          <p:cNvSpPr txBox="1">
            <a:spLocks/>
          </p:cNvSpPr>
          <p:nvPr/>
        </p:nvSpPr>
        <p:spPr bwMode="auto">
          <a:xfrm>
            <a:off x="304800" y="3352800"/>
            <a:ext cx="8534400" cy="2590800"/>
          </a:xfrm>
          <a:prstGeom prst="rect">
            <a:avLst/>
          </a:prstGeom>
          <a:solidFill>
            <a:schemeClr val="accent5"/>
          </a:solidFill>
          <a:ln>
            <a:solidFill>
              <a:schemeClr val="tx1"/>
            </a:solidFill>
          </a:ln>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400" i="0" dirty="0" smtClean="0"/>
              <a:t>    </a:t>
            </a:r>
          </a:p>
          <a:p>
            <a:pPr>
              <a:buNone/>
            </a:pPr>
            <a:r>
              <a:rPr lang="en-US" sz="2400" i="0" dirty="0" smtClean="0"/>
              <a:t>    To use network meta-analysis to compare the effectiveness of ultrasound-guided aspiration of hydrosalpinx fluid, salpingectomy, proximal tubal occlusion or no intervention in the management of patients with hydrosalpinx before IVF-ET.</a:t>
            </a:r>
          </a:p>
          <a:p>
            <a:pPr>
              <a:buNone/>
            </a:pPr>
            <a:endParaRPr lang="en-US" sz="2400" i="0" dirty="0" smtClean="0"/>
          </a:p>
          <a:p>
            <a:pPr>
              <a:buNone/>
            </a:pPr>
            <a:endParaRPr lang="en-US" sz="2400" i="0" dirty="0" smtClean="0"/>
          </a:p>
          <a:p>
            <a:pPr>
              <a:buNone/>
            </a:pPr>
            <a:endParaRPr lang="en-US" sz="2400" i="0" dirty="0" smtClean="0"/>
          </a:p>
          <a:p>
            <a:pPr eaLnBrk="1" hangingPunct="1">
              <a:spcBef>
                <a:spcPct val="0"/>
              </a:spcBef>
              <a:buNone/>
              <a:defRPr/>
            </a:pPr>
            <a:endParaRPr lang="en-US" sz="2400" i="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0" y="-15875"/>
            <a:ext cx="9144000" cy="923925"/>
            <a:chOff x="0" y="3755"/>
            <a:chExt cx="5760" cy="582"/>
          </a:xfrm>
        </p:grpSpPr>
        <p:pic>
          <p:nvPicPr>
            <p:cNvPr id="5"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Rectangle 19"/>
          <p:cNvSpPr>
            <a:spLocks noChangeArrowheads="1"/>
          </p:cNvSpPr>
          <p:nvPr/>
        </p:nvSpPr>
        <p:spPr bwMode="auto">
          <a:xfrm>
            <a:off x="304800" y="2133600"/>
            <a:ext cx="8534400" cy="4552016"/>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2000" b="1" i="0" dirty="0" smtClean="0"/>
              <a:t>Study design: </a:t>
            </a:r>
            <a:r>
              <a:rPr lang="en-US" sz="2000" i="0" dirty="0" smtClean="0"/>
              <a:t>network meta-analysis</a:t>
            </a:r>
          </a:p>
          <a:p>
            <a:pPr>
              <a:buNone/>
            </a:pPr>
            <a:endParaRPr lang="en-US" sz="1800" i="0" dirty="0" smtClean="0"/>
          </a:p>
          <a:p>
            <a:pPr>
              <a:spcBef>
                <a:spcPct val="0"/>
              </a:spcBef>
              <a:spcAft>
                <a:spcPts val="600"/>
              </a:spcAft>
            </a:pPr>
            <a:r>
              <a:rPr lang="en-US" altLang="it-IT" sz="2000" b="1" i="0" dirty="0" smtClean="0"/>
              <a:t>Inclusion criteria</a:t>
            </a:r>
          </a:p>
          <a:p>
            <a:pPr lvl="1"/>
            <a:r>
              <a:rPr lang="en-US" sz="1800" b="1" i="0" dirty="0" smtClean="0"/>
              <a:t>Type of studies</a:t>
            </a:r>
            <a:r>
              <a:rPr lang="en-US" sz="1800" i="0" dirty="0" smtClean="0"/>
              <a:t>: randomized controlled trials</a:t>
            </a:r>
          </a:p>
          <a:p>
            <a:pPr lvl="1"/>
            <a:r>
              <a:rPr lang="en-US" sz="1800" b="1" i="0" dirty="0" smtClean="0"/>
              <a:t>Type of participants</a:t>
            </a:r>
            <a:r>
              <a:rPr lang="en-US" sz="1800" dirty="0" smtClean="0"/>
              <a:t>: </a:t>
            </a:r>
            <a:r>
              <a:rPr lang="en-US" sz="1800" i="0" dirty="0" smtClean="0"/>
              <a:t>women &lt;40 years with hydrosalpinx visible on ultrasound, who were due to undergo IVF.</a:t>
            </a:r>
          </a:p>
          <a:p>
            <a:pPr lvl="1"/>
            <a:r>
              <a:rPr lang="en-US" sz="1800" b="1" i="0" dirty="0" smtClean="0"/>
              <a:t>Type of interventions</a:t>
            </a:r>
            <a:r>
              <a:rPr lang="en-US" sz="1800" i="0" dirty="0" smtClean="0"/>
              <a:t>: comparison of ultrasound-guided hydrosalpinx fluid aspiration, salpingectomy or proximal tubal occlusion with each other or no intervention, prior to IVF-ET.</a:t>
            </a:r>
          </a:p>
          <a:p>
            <a:pPr lvl="1"/>
            <a:r>
              <a:rPr lang="en-US" sz="1800" b="1" i="0" dirty="0" smtClean="0"/>
              <a:t>Type of outcomes</a:t>
            </a:r>
            <a:r>
              <a:rPr lang="en-US" sz="1800" dirty="0" smtClean="0"/>
              <a:t>: </a:t>
            </a:r>
          </a:p>
          <a:p>
            <a:pPr lvl="1">
              <a:buNone/>
            </a:pPr>
            <a:r>
              <a:rPr lang="en-US" sz="1800" b="1" i="0" dirty="0" smtClean="0"/>
              <a:t>     </a:t>
            </a:r>
            <a:r>
              <a:rPr lang="en-US" sz="1800" i="0" u="sng" dirty="0" smtClean="0"/>
              <a:t>Primary outcome</a:t>
            </a:r>
            <a:r>
              <a:rPr lang="en-US" sz="1800" i="0" dirty="0" smtClean="0"/>
              <a:t>: live birth; ongoing pregnancy was used as a surrogate  </a:t>
            </a:r>
          </a:p>
          <a:p>
            <a:pPr lvl="1">
              <a:buNone/>
            </a:pPr>
            <a:r>
              <a:rPr lang="en-US" sz="1800" i="0" dirty="0" smtClean="0"/>
              <a:t>     when live birth was not reported</a:t>
            </a:r>
          </a:p>
          <a:p>
            <a:pPr lvl="1">
              <a:buNone/>
            </a:pPr>
            <a:r>
              <a:rPr lang="en-US" sz="1800" b="1" i="0" dirty="0" smtClean="0"/>
              <a:t>     </a:t>
            </a:r>
            <a:r>
              <a:rPr lang="en-US" sz="1800" i="0" u="sng" dirty="0" smtClean="0"/>
              <a:t>Secondary outcomes</a:t>
            </a:r>
            <a:r>
              <a:rPr lang="en-US" sz="1800" i="0" dirty="0" smtClean="0"/>
              <a:t>: clinical pregnancy (detection of intrauterine gestational sac on US), miscarriage, ectopic pregnancy</a:t>
            </a:r>
          </a:p>
        </p:txBody>
      </p:sp>
      <p:sp>
        <p:nvSpPr>
          <p:cNvPr id="8" name="Text Box 5"/>
          <p:cNvSpPr txBox="1">
            <a:spLocks noChangeArrowheads="1"/>
          </p:cNvSpPr>
          <p:nvPr/>
        </p:nvSpPr>
        <p:spPr bwMode="auto">
          <a:xfrm>
            <a:off x="0" y="1052513"/>
            <a:ext cx="9143999"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600" b="1" i="0" dirty="0" smtClean="0">
                <a:solidFill>
                  <a:schemeClr val="bg1"/>
                </a:solidFill>
              </a:rPr>
              <a:t>Surgical treatment of hydrosalpinx</a:t>
            </a:r>
          </a:p>
          <a:p>
            <a:pPr algn="ctr" eaLnBrk="1" hangingPunct="1">
              <a:spcBef>
                <a:spcPct val="0"/>
              </a:spcBef>
              <a:buFontTx/>
              <a:buNone/>
            </a:pPr>
            <a:r>
              <a:rPr lang="de-DE" altLang="it-IT" sz="1400" dirty="0" smtClean="0">
                <a:solidFill>
                  <a:schemeClr val="bg1"/>
                </a:solidFill>
              </a:rPr>
              <a:t>Tsiami et al.</a:t>
            </a:r>
            <a:r>
              <a:rPr lang="en-GB" altLang="it-IT" sz="1400" dirty="0" smtClean="0">
                <a:solidFill>
                  <a:schemeClr val="bg1"/>
                </a:solidFill>
              </a:rPr>
              <a:t>, UOG 2016</a:t>
            </a:r>
            <a:endParaRPr lang="en-GB" altLang="it-IT" sz="1400" dirty="0">
              <a:solidFill>
                <a:schemeClr val="bg1"/>
              </a:solidFill>
            </a:endParaRPr>
          </a:p>
        </p:txBody>
      </p:sp>
      <p:sp>
        <p:nvSpPr>
          <p:cNvPr id="9" name="TextBox 1"/>
          <p:cNvSpPr txBox="1">
            <a:spLocks noChangeArrowheads="1"/>
          </p:cNvSpPr>
          <p:nvPr/>
        </p:nvSpPr>
        <p:spPr bwMode="auto">
          <a:xfrm>
            <a:off x="2819400" y="1600200"/>
            <a:ext cx="35655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800" b="1" i="0" dirty="0"/>
              <a:t>Methods</a:t>
            </a:r>
            <a:endParaRPr lang="en-GB" altLang="it-IT" sz="2400" b="1" i="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0" y="-15875"/>
            <a:ext cx="9144000" cy="854075"/>
            <a:chOff x="0" y="3755"/>
            <a:chExt cx="5760" cy="582"/>
          </a:xfrm>
        </p:grpSpPr>
        <p:pic>
          <p:nvPicPr>
            <p:cNvPr id="5"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UOG revers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Rectangle 19"/>
          <p:cNvSpPr>
            <a:spLocks noChangeArrowheads="1"/>
          </p:cNvSpPr>
          <p:nvPr/>
        </p:nvSpPr>
        <p:spPr bwMode="auto">
          <a:xfrm>
            <a:off x="304800" y="2180118"/>
            <a:ext cx="8610600" cy="4561250"/>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2400" b="1" i="0" dirty="0" smtClean="0"/>
              <a:t>Statistical analysis</a:t>
            </a:r>
          </a:p>
          <a:p>
            <a:pPr lvl="1"/>
            <a:r>
              <a:rPr lang="en-US" sz="1800" i="0" dirty="0" smtClean="0"/>
              <a:t>Standard random-effects meta-analysis for direct comparisons</a:t>
            </a:r>
          </a:p>
          <a:p>
            <a:pPr lvl="1"/>
            <a:r>
              <a:rPr lang="en-US" sz="1800" i="0" dirty="0" smtClean="0"/>
              <a:t>Random effects network meta-analysis synthesizing direct and indirect data from included trials using Network package in Stata.</a:t>
            </a:r>
          </a:p>
          <a:p>
            <a:pPr lvl="1"/>
            <a:r>
              <a:rPr lang="en-US" sz="1800" i="0" dirty="0" smtClean="0"/>
              <a:t>Results presented as RR with 95% Confidence Intervals.</a:t>
            </a:r>
          </a:p>
          <a:p>
            <a:pPr lvl="1"/>
            <a:r>
              <a:rPr lang="en-US" sz="1800" i="0" dirty="0" smtClean="0"/>
              <a:t>Prediction Intervals (</a:t>
            </a:r>
            <a:r>
              <a:rPr lang="en-US" sz="1800" i="0" dirty="0" err="1" smtClean="0"/>
              <a:t>PrIs</a:t>
            </a:r>
            <a:r>
              <a:rPr lang="en-US" sz="1800" i="0" dirty="0" smtClean="0"/>
              <a:t>) estimated to give information on extent and impact of common heterogeneity on treatment effects.</a:t>
            </a:r>
          </a:p>
          <a:p>
            <a:pPr lvl="1"/>
            <a:r>
              <a:rPr lang="en-US" sz="1800" i="0" dirty="0"/>
              <a:t>Relative ranking of the interventions assessed using cumulative ranking curves and calculating surface under the curve (SUCRA).</a:t>
            </a:r>
          </a:p>
          <a:p>
            <a:pPr lvl="1"/>
            <a:r>
              <a:rPr lang="en-US" sz="1800" i="0" dirty="0"/>
              <a:t>Inconsistency plot to assess consistency of treatment </a:t>
            </a:r>
            <a:r>
              <a:rPr lang="en-US" sz="1800" i="0" dirty="0" smtClean="0"/>
              <a:t>effect</a:t>
            </a:r>
            <a:endParaRPr lang="en-US" sz="1800" i="0" dirty="0"/>
          </a:p>
          <a:p>
            <a:pPr lvl="1"/>
            <a:r>
              <a:rPr lang="en-US" sz="1800" i="0" dirty="0"/>
              <a:t>Contribution plots to assess influence of every direct comparison to each network estimate and to the entire </a:t>
            </a:r>
            <a:r>
              <a:rPr lang="en-US" sz="1800" i="0" dirty="0" smtClean="0"/>
              <a:t>network</a:t>
            </a:r>
            <a:endParaRPr lang="en-US" sz="1800" i="0" dirty="0"/>
          </a:p>
          <a:p>
            <a:pPr lvl="1"/>
            <a:r>
              <a:rPr lang="en-US" sz="1800" i="0" dirty="0"/>
              <a:t>Comparison adjusted funnel plots to assess for small study </a:t>
            </a:r>
            <a:r>
              <a:rPr lang="en-US" sz="1800" i="0" dirty="0" smtClean="0"/>
              <a:t>effect</a:t>
            </a:r>
            <a:endParaRPr lang="en-US" sz="1800" i="0" dirty="0"/>
          </a:p>
          <a:p>
            <a:pPr lvl="1"/>
            <a:r>
              <a:rPr lang="en-US" sz="1800" i="0" dirty="0"/>
              <a:t>Analysis by intention to </a:t>
            </a:r>
            <a:r>
              <a:rPr lang="en-US" sz="1800" i="0" dirty="0" smtClean="0"/>
              <a:t>treat </a:t>
            </a:r>
          </a:p>
        </p:txBody>
      </p:sp>
      <p:sp>
        <p:nvSpPr>
          <p:cNvPr id="8" name="Text Box 5"/>
          <p:cNvSpPr txBox="1">
            <a:spLocks noChangeArrowheads="1"/>
          </p:cNvSpPr>
          <p:nvPr/>
        </p:nvSpPr>
        <p:spPr bwMode="auto">
          <a:xfrm>
            <a:off x="0" y="914400"/>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600" b="1" i="0" dirty="0" smtClean="0">
                <a:solidFill>
                  <a:schemeClr val="bg1"/>
                </a:solidFill>
              </a:rPr>
              <a:t>Surgical treatment of hydrosalpinx</a:t>
            </a:r>
          </a:p>
          <a:p>
            <a:pPr algn="ctr" eaLnBrk="1" hangingPunct="1">
              <a:spcBef>
                <a:spcPct val="0"/>
              </a:spcBef>
              <a:buFontTx/>
              <a:buNone/>
            </a:pPr>
            <a:r>
              <a:rPr lang="de-DE" altLang="it-IT" sz="1400" dirty="0" smtClean="0">
                <a:solidFill>
                  <a:schemeClr val="bg1"/>
                </a:solidFill>
              </a:rPr>
              <a:t>Tsiami et al.</a:t>
            </a:r>
            <a:r>
              <a:rPr lang="en-GB" altLang="it-IT" sz="1400" dirty="0" smtClean="0">
                <a:solidFill>
                  <a:schemeClr val="bg1"/>
                </a:solidFill>
              </a:rPr>
              <a:t>, UOG 2016</a:t>
            </a:r>
            <a:endParaRPr lang="en-GB" altLang="it-IT" sz="1400" dirty="0">
              <a:solidFill>
                <a:schemeClr val="bg1"/>
              </a:solidFill>
            </a:endParaRPr>
          </a:p>
        </p:txBody>
      </p:sp>
      <p:sp>
        <p:nvSpPr>
          <p:cNvPr id="9" name="TextBox 1"/>
          <p:cNvSpPr txBox="1">
            <a:spLocks noChangeArrowheads="1"/>
          </p:cNvSpPr>
          <p:nvPr/>
        </p:nvSpPr>
        <p:spPr bwMode="auto">
          <a:xfrm>
            <a:off x="2743200" y="1676400"/>
            <a:ext cx="35655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800" b="1" i="0" dirty="0" smtClean="0"/>
              <a:t>Methods</a:t>
            </a:r>
            <a:endParaRPr lang="en-GB" altLang="it-IT" sz="2400" b="1" i="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15875"/>
            <a:ext cx="9144000" cy="777875"/>
            <a:chOff x="0" y="3755"/>
            <a:chExt cx="5760" cy="582"/>
          </a:xfrm>
        </p:grpSpPr>
        <p:pic>
          <p:nvPicPr>
            <p:cNvPr id="29734"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5"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5"/>
          <p:cNvSpPr txBox="1">
            <a:spLocks noChangeArrowheads="1"/>
          </p:cNvSpPr>
          <p:nvPr/>
        </p:nvSpPr>
        <p:spPr bwMode="auto">
          <a:xfrm>
            <a:off x="0" y="838200"/>
            <a:ext cx="9143999"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600" b="1" i="0" dirty="0" smtClean="0">
                <a:solidFill>
                  <a:schemeClr val="bg1"/>
                </a:solidFill>
              </a:rPr>
              <a:t>Surgical treatment of hydrosalpinx</a:t>
            </a:r>
          </a:p>
          <a:p>
            <a:pPr algn="ctr" eaLnBrk="1" hangingPunct="1">
              <a:spcBef>
                <a:spcPct val="0"/>
              </a:spcBef>
              <a:buFontTx/>
              <a:buNone/>
            </a:pPr>
            <a:r>
              <a:rPr lang="de-DE" altLang="it-IT" sz="1400" dirty="0" smtClean="0">
                <a:solidFill>
                  <a:schemeClr val="bg1"/>
                </a:solidFill>
              </a:rPr>
              <a:t>Tsiami et al.</a:t>
            </a:r>
            <a:r>
              <a:rPr lang="en-GB" altLang="it-IT" sz="1400" dirty="0" smtClean="0">
                <a:solidFill>
                  <a:schemeClr val="bg1"/>
                </a:solidFill>
              </a:rPr>
              <a:t>, UOG 2016</a:t>
            </a:r>
            <a:endParaRPr lang="en-GB" altLang="it-IT" sz="1400" dirty="0">
              <a:solidFill>
                <a:schemeClr val="bg1"/>
              </a:solidFill>
            </a:endParaRPr>
          </a:p>
        </p:txBody>
      </p:sp>
      <p:sp>
        <p:nvSpPr>
          <p:cNvPr id="3" name="Rectangle 2"/>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pic>
        <p:nvPicPr>
          <p:cNvPr id="16" name="Picture 15"/>
          <p:cNvPicPr>
            <a:picLocks noChangeAspect="1"/>
          </p:cNvPicPr>
          <p:nvPr/>
        </p:nvPicPr>
        <p:blipFill>
          <a:blip r:embed="rId5"/>
          <a:stretch>
            <a:fillRect/>
          </a:stretch>
        </p:blipFill>
        <p:spPr>
          <a:xfrm>
            <a:off x="1913384" y="1397002"/>
            <a:ext cx="5394920" cy="530907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228600" y="1600200"/>
            <a:ext cx="864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smtClean="0"/>
              <a:t>Results: description of studies</a:t>
            </a:r>
          </a:p>
        </p:txBody>
      </p:sp>
      <p:sp>
        <p:nvSpPr>
          <p:cNvPr id="6" name="Text Box 5"/>
          <p:cNvSpPr txBox="1">
            <a:spLocks noChangeArrowheads="1"/>
          </p:cNvSpPr>
          <p:nvPr/>
        </p:nvSpPr>
        <p:spPr bwMode="auto">
          <a:xfrm>
            <a:off x="0" y="990600"/>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600" b="1" i="0" dirty="0" smtClean="0">
                <a:solidFill>
                  <a:schemeClr val="bg1"/>
                </a:solidFill>
              </a:rPr>
              <a:t>Surgical treatment of hydrosalpinx</a:t>
            </a:r>
          </a:p>
          <a:p>
            <a:pPr algn="ctr" eaLnBrk="1" hangingPunct="1">
              <a:spcBef>
                <a:spcPct val="0"/>
              </a:spcBef>
              <a:buFontTx/>
              <a:buNone/>
            </a:pPr>
            <a:r>
              <a:rPr lang="de-DE" altLang="it-IT" sz="1400" dirty="0" smtClean="0">
                <a:solidFill>
                  <a:schemeClr val="bg1"/>
                </a:solidFill>
              </a:rPr>
              <a:t>Tsiami et al.</a:t>
            </a:r>
            <a:r>
              <a:rPr lang="en-GB" altLang="it-IT" sz="1400" dirty="0" smtClean="0">
                <a:solidFill>
                  <a:schemeClr val="bg1"/>
                </a:solidFill>
              </a:rPr>
              <a:t>, UOG 2016</a:t>
            </a:r>
            <a:endParaRPr lang="en-GB" altLang="it-IT" sz="1400" dirty="0">
              <a:solidFill>
                <a:schemeClr val="bg1"/>
              </a:solidFill>
            </a:endParaRPr>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8" name="Content Placeholder 9"/>
          <p:cNvSpPr txBox="1">
            <a:spLocks/>
          </p:cNvSpPr>
          <p:nvPr/>
        </p:nvSpPr>
        <p:spPr bwMode="auto">
          <a:xfrm>
            <a:off x="232808" y="2103974"/>
            <a:ext cx="8763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R="0" lvl="0" algn="l" defTabSz="914400" rtl="0" eaLnBrk="0" fontAlgn="base" latinLnBrk="0" hangingPunct="0">
              <a:lnSpc>
                <a:spcPct val="100000"/>
              </a:lnSpc>
              <a:spcBef>
                <a:spcPct val="20000"/>
              </a:spcBef>
              <a:spcAft>
                <a:spcPct val="0"/>
              </a:spcAft>
              <a:buClrTx/>
              <a:buSzTx/>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mn-cs"/>
              </a:rPr>
              <a:t>7 included</a:t>
            </a:r>
            <a:r>
              <a:rPr kumimoji="0" lang="en-US" sz="2000" b="1" i="0" u="none" strike="noStrike" kern="0" cap="none" spc="0" normalizeH="0" noProof="0" dirty="0" smtClean="0">
                <a:ln>
                  <a:noFill/>
                </a:ln>
                <a:solidFill>
                  <a:schemeClr val="tx1"/>
                </a:solidFill>
                <a:effectLst/>
                <a:uLnTx/>
                <a:uFillTx/>
                <a:latin typeface="+mn-lt"/>
                <a:ea typeface="+mn-ea"/>
                <a:cs typeface="+mn-cs"/>
              </a:rPr>
              <a:t> studies</a:t>
            </a: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en-US" sz="2000" b="1" i="0" u="none" strike="noStrike" kern="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000" b="1" i="0" kern="0" dirty="0" smtClean="0">
                <a:latin typeface="+mn-lt"/>
              </a:rPr>
              <a:t>Interventions</a:t>
            </a:r>
            <a:r>
              <a:rPr lang="en-US" sz="2000" i="0" kern="0" dirty="0" smtClean="0">
                <a:latin typeface="+mn-lt"/>
              </a:rPr>
              <a:t>:</a:t>
            </a:r>
          </a:p>
          <a:p>
            <a:pPr marL="342900" marR="0" lvl="0" indent="-342900" algn="l" defTabSz="914400" rtl="0" eaLnBrk="0" fontAlgn="base" latinLnBrk="0" hangingPunct="0">
              <a:lnSpc>
                <a:spcPct val="100000"/>
              </a:lnSpc>
              <a:spcBef>
                <a:spcPct val="20000"/>
              </a:spcBef>
              <a:spcAft>
                <a:spcPct val="0"/>
              </a:spcAft>
              <a:buClrTx/>
              <a:buSzTx/>
              <a:tabLst/>
              <a:defRPr/>
            </a:pPr>
            <a:r>
              <a:rPr lang="en-US" sz="2000" i="0" kern="0" dirty="0" smtClean="0">
                <a:latin typeface="+mn-lt"/>
              </a:rPr>
              <a:t>     Salpingectomy most commonly tested (n=306), followed by no intervention (n=258), aspiration (n=167) and tubal occlusion (n=128)</a:t>
            </a:r>
            <a:endParaRPr kumimoji="0" lang="en-US" sz="2000" i="0" u="none" strike="noStrike" kern="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000" b="1" i="0" kern="0" baseline="0" dirty="0" smtClean="0">
                <a:latin typeface="+mn-lt"/>
              </a:rPr>
              <a:t>Outcomes</a:t>
            </a:r>
            <a:endParaRPr lang="en-US" sz="2000" i="0" kern="0" dirty="0" smtClean="0">
              <a:latin typeface="+mn-lt"/>
            </a:endParaRPr>
          </a:p>
          <a:p>
            <a:pPr marL="342900" marR="0" lvl="0" indent="-342900" algn="l" defTabSz="914400" rtl="0" eaLnBrk="0" fontAlgn="base" latinLnBrk="0" hangingPunct="0">
              <a:lnSpc>
                <a:spcPct val="100000"/>
              </a:lnSpc>
              <a:spcBef>
                <a:spcPct val="20000"/>
              </a:spcBef>
              <a:spcAft>
                <a:spcPct val="0"/>
              </a:spcAft>
              <a:buClrTx/>
              <a:buSzTx/>
              <a:tabLst/>
              <a:defRPr/>
            </a:pPr>
            <a:r>
              <a:rPr lang="en-US" sz="2000" i="0" kern="0" dirty="0" smtClean="0">
                <a:latin typeface="+mn-lt"/>
              </a:rPr>
              <a:t>     No studies reported on live birth rate, all reported on ongoing pregnancy</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000" b="1" i="0" kern="0" dirty="0" smtClean="0">
                <a:latin typeface="+mn-lt"/>
              </a:rPr>
              <a:t>Transitivity</a:t>
            </a:r>
            <a:r>
              <a:rPr lang="en-US" sz="2000" i="0" kern="0" dirty="0" smtClean="0">
                <a:latin typeface="+mn-lt"/>
              </a:rPr>
              <a:t> </a:t>
            </a:r>
          </a:p>
          <a:p>
            <a:pPr marL="342900" marR="0" lvl="0" indent="-342900" algn="l" defTabSz="914400" rtl="0" eaLnBrk="0" fontAlgn="base" latinLnBrk="0" hangingPunct="0">
              <a:lnSpc>
                <a:spcPct val="100000"/>
              </a:lnSpc>
              <a:spcBef>
                <a:spcPct val="20000"/>
              </a:spcBef>
              <a:spcAft>
                <a:spcPct val="0"/>
              </a:spcAft>
              <a:buClrTx/>
              <a:buSzTx/>
              <a:tabLst/>
              <a:defRPr/>
            </a:pPr>
            <a:r>
              <a:rPr lang="en-US" sz="2000" i="0" kern="0" dirty="0" smtClean="0">
                <a:latin typeface="+mn-lt"/>
              </a:rPr>
              <a:t>     Not possible to assess transitivity due to insufficient data, however no obvious discrepancy in study characteristics, interventions or outcomes</a:t>
            </a:r>
          </a:p>
          <a:p>
            <a:pPr marL="342900" lvl="0" indent="-342900">
              <a:spcBef>
                <a:spcPct val="20000"/>
              </a:spcBef>
              <a:buFontTx/>
              <a:buChar char="•"/>
              <a:defRPr/>
            </a:pPr>
            <a:r>
              <a:rPr lang="en-US" sz="2000" b="1" i="0" kern="0" dirty="0" smtClean="0"/>
              <a:t>Risk of bias</a:t>
            </a:r>
            <a:r>
              <a:rPr lang="en-US" sz="2000" i="0" kern="0" dirty="0" smtClean="0"/>
              <a:t> </a:t>
            </a:r>
            <a:endParaRPr lang="en-US" sz="2000" i="0" kern="0" dirty="0"/>
          </a:p>
          <a:p>
            <a:pPr marL="342900" lvl="0" indent="-342900">
              <a:spcBef>
                <a:spcPct val="20000"/>
              </a:spcBef>
              <a:defRPr/>
            </a:pPr>
            <a:r>
              <a:rPr lang="en-US" sz="2000" i="0" kern="0" dirty="0"/>
              <a:t>     </a:t>
            </a:r>
            <a:r>
              <a:rPr lang="en-US" sz="2000" i="0" kern="0" dirty="0" smtClean="0"/>
              <a:t>Low</a:t>
            </a:r>
            <a:endParaRPr kumimoji="0" lang="en-US" sz="1800" i="0" u="none" strike="noStrike" kern="0" cap="none" spc="0" normalizeH="0" baseline="0" noProof="0" dirty="0" smtClean="0">
              <a:ln>
                <a:noFill/>
              </a:ln>
              <a:solidFill>
                <a:schemeClr val="tx1"/>
              </a:solidFill>
              <a:effectLst/>
              <a:uLnTx/>
              <a:uFillTx/>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228600" y="1676400"/>
            <a:ext cx="8642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000" b="1" i="0" dirty="0" smtClean="0"/>
              <a:t>Results: Geometry of network meta-analysis</a:t>
            </a:r>
            <a:endParaRPr lang="en-GB" altLang="it-IT" sz="2000" b="1" i="0" dirty="0"/>
          </a:p>
        </p:txBody>
      </p:sp>
      <p:sp>
        <p:nvSpPr>
          <p:cNvPr id="7" name="Text Box 5"/>
          <p:cNvSpPr txBox="1">
            <a:spLocks noChangeArrowheads="1"/>
          </p:cNvSpPr>
          <p:nvPr/>
        </p:nvSpPr>
        <p:spPr bwMode="auto">
          <a:xfrm>
            <a:off x="0" y="1052513"/>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600" b="1" i="0" dirty="0" smtClean="0">
                <a:solidFill>
                  <a:schemeClr val="bg1"/>
                </a:solidFill>
              </a:rPr>
              <a:t>Surgical treatment of hydrosalpinx</a:t>
            </a:r>
          </a:p>
          <a:p>
            <a:pPr algn="ctr" eaLnBrk="1" hangingPunct="1">
              <a:spcBef>
                <a:spcPct val="0"/>
              </a:spcBef>
              <a:buFontTx/>
              <a:buNone/>
            </a:pPr>
            <a:r>
              <a:rPr lang="de-DE" altLang="it-IT" sz="1400" dirty="0" smtClean="0">
                <a:solidFill>
                  <a:schemeClr val="bg1"/>
                </a:solidFill>
              </a:rPr>
              <a:t>Tsiami et al.</a:t>
            </a:r>
            <a:r>
              <a:rPr lang="en-GB" altLang="it-IT" sz="1400" dirty="0" smtClean="0">
                <a:solidFill>
                  <a:schemeClr val="bg1"/>
                </a:solidFill>
              </a:rPr>
              <a:t>, UOG 2016</a:t>
            </a:r>
            <a:endParaRPr lang="en-GB" altLang="it-IT" sz="1400" dirty="0">
              <a:solidFill>
                <a:schemeClr val="bg1"/>
              </a:solidFill>
            </a:endParaRPr>
          </a:p>
        </p:txBody>
      </p:sp>
      <p:pic>
        <p:nvPicPr>
          <p:cNvPr id="9" name="Picture 8"/>
          <p:cNvPicPr>
            <a:picLocks noChangeAspect="1"/>
          </p:cNvPicPr>
          <p:nvPr/>
        </p:nvPicPr>
        <p:blipFill>
          <a:blip r:embed="rId4"/>
          <a:stretch>
            <a:fillRect/>
          </a:stretch>
        </p:blipFill>
        <p:spPr>
          <a:xfrm>
            <a:off x="35497" y="5638800"/>
            <a:ext cx="9108504" cy="670520"/>
          </a:xfrm>
          <a:prstGeom prst="rect">
            <a:avLst/>
          </a:prstGeom>
        </p:spPr>
      </p:pic>
      <p:pic>
        <p:nvPicPr>
          <p:cNvPr id="10" name="Picture 9"/>
          <p:cNvPicPr>
            <a:picLocks noChangeAspect="1"/>
          </p:cNvPicPr>
          <p:nvPr/>
        </p:nvPicPr>
        <p:blipFill>
          <a:blip r:embed="rId5"/>
          <a:stretch>
            <a:fillRect/>
          </a:stretch>
        </p:blipFill>
        <p:spPr>
          <a:xfrm>
            <a:off x="304800" y="2209800"/>
            <a:ext cx="8629650" cy="331096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1"/>
          <p:cNvSpPr txBox="1">
            <a:spLocks noChangeArrowheads="1"/>
          </p:cNvSpPr>
          <p:nvPr/>
        </p:nvSpPr>
        <p:spPr bwMode="auto">
          <a:xfrm>
            <a:off x="0" y="1600200"/>
            <a:ext cx="864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smtClean="0"/>
              <a:t>Result: primary outcome - ongoing pregnancy</a:t>
            </a:r>
          </a:p>
        </p:txBody>
      </p:sp>
      <p:sp>
        <p:nvSpPr>
          <p:cNvPr id="6" name="Text Box 5"/>
          <p:cNvSpPr txBox="1">
            <a:spLocks noChangeArrowheads="1"/>
          </p:cNvSpPr>
          <p:nvPr/>
        </p:nvSpPr>
        <p:spPr bwMode="auto">
          <a:xfrm>
            <a:off x="0" y="990600"/>
            <a:ext cx="9144000" cy="553998"/>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600" b="1" i="0" dirty="0" smtClean="0">
                <a:solidFill>
                  <a:schemeClr val="bg1"/>
                </a:solidFill>
              </a:rPr>
              <a:t>Surgical treatment of hydrosalpinx</a:t>
            </a:r>
          </a:p>
          <a:p>
            <a:pPr algn="ctr" eaLnBrk="1" hangingPunct="1">
              <a:spcBef>
                <a:spcPct val="0"/>
              </a:spcBef>
              <a:buFontTx/>
              <a:buNone/>
            </a:pPr>
            <a:r>
              <a:rPr lang="de-DE" altLang="it-IT" sz="1400" dirty="0" smtClean="0">
                <a:solidFill>
                  <a:schemeClr val="bg1"/>
                </a:solidFill>
              </a:rPr>
              <a:t>Tsiami et al.</a:t>
            </a:r>
            <a:r>
              <a:rPr lang="en-GB" altLang="it-IT" sz="1400" dirty="0" smtClean="0">
                <a:solidFill>
                  <a:schemeClr val="bg1"/>
                </a:solidFill>
              </a:rPr>
              <a:t>, UOG 2016</a:t>
            </a:r>
            <a:endParaRPr lang="en-GB" altLang="it-IT" sz="1400" dirty="0">
              <a:solidFill>
                <a:schemeClr val="bg1"/>
              </a:solidFill>
            </a:endParaRPr>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10" name="Content Placeholder 9"/>
          <p:cNvSpPr>
            <a:spLocks noGrp="1"/>
          </p:cNvSpPr>
          <p:nvPr>
            <p:ph idx="1"/>
          </p:nvPr>
        </p:nvSpPr>
        <p:spPr>
          <a:xfrm>
            <a:off x="0" y="5181600"/>
            <a:ext cx="9144000" cy="1447800"/>
          </a:xfrm>
        </p:spPr>
        <p:txBody>
          <a:bodyPr/>
          <a:lstStyle/>
          <a:p>
            <a:r>
              <a:rPr lang="en-US" sz="1600" b="1" dirty="0" smtClean="0"/>
              <a:t>Proximal tubal occlusion and salpingectomy were superior to no intervention</a:t>
            </a:r>
            <a:r>
              <a:rPr lang="en-US" sz="1600" dirty="0" smtClean="0"/>
              <a:t>. </a:t>
            </a:r>
          </a:p>
          <a:p>
            <a:r>
              <a:rPr lang="en-US" sz="1600" dirty="0" smtClean="0"/>
              <a:t>It was </a:t>
            </a:r>
            <a:r>
              <a:rPr lang="en-US" sz="1600" b="1" dirty="0" smtClean="0"/>
              <a:t>unclear whether aspiration was better than no treatment</a:t>
            </a:r>
            <a:r>
              <a:rPr lang="en-US" sz="1600" dirty="0" smtClean="0"/>
              <a:t>.</a:t>
            </a:r>
          </a:p>
          <a:p>
            <a:r>
              <a:rPr lang="en-US" sz="1600" dirty="0" smtClean="0"/>
              <a:t>Comparison between the three interventions did not reach statistical significance.</a:t>
            </a:r>
          </a:p>
          <a:p>
            <a:r>
              <a:rPr lang="en-US" altLang="it-IT" sz="1600" dirty="0" smtClean="0"/>
              <a:t>Proximal tubal occlusion had the highest SUCRA value (90%), followed by salpingectomy (63%) and aspiration (44%).</a:t>
            </a:r>
            <a:endParaRPr lang="en-US" sz="1600" dirty="0" smtClean="0"/>
          </a:p>
          <a:p>
            <a:endParaRPr lang="en-US" sz="1600" dirty="0" smtClean="0"/>
          </a:p>
          <a:p>
            <a:endParaRPr lang="en-US" sz="1600" dirty="0" smtClean="0"/>
          </a:p>
          <a:p>
            <a:pPr lvl="1">
              <a:buNone/>
            </a:pPr>
            <a:endParaRPr lang="en-US" sz="1800" dirty="0" smtClean="0"/>
          </a:p>
          <a:p>
            <a:pPr lvl="1"/>
            <a:endParaRPr lang="en-US" sz="1800" dirty="0"/>
          </a:p>
        </p:txBody>
      </p:sp>
      <p:pic>
        <p:nvPicPr>
          <p:cNvPr id="9" name="Picture 8"/>
          <p:cNvPicPr>
            <a:picLocks noChangeAspect="1"/>
          </p:cNvPicPr>
          <p:nvPr/>
        </p:nvPicPr>
        <p:blipFill>
          <a:blip r:embed="rId4"/>
          <a:stretch>
            <a:fillRect/>
          </a:stretch>
        </p:blipFill>
        <p:spPr>
          <a:xfrm>
            <a:off x="107504" y="2286000"/>
            <a:ext cx="9001000" cy="25908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31707</TotalTime>
  <Words>1640</Words>
  <Application>Microsoft Office PowerPoint</Application>
  <PresentationFormat>On-screen Show (4:3)</PresentationFormat>
  <Paragraphs>205</Paragraphs>
  <Slides>22</Slides>
  <Notes>7</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Default Design</vt:lpstr>
      <vt:lpstr>5_Default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ISUOGUSR</dc:creator>
  <cp:lastModifiedBy>Alice Garrett</cp:lastModifiedBy>
  <cp:revision>706</cp:revision>
  <cp:lastPrinted>2011-09-13T15:07:48Z</cp:lastPrinted>
  <dcterms:created xsi:type="dcterms:W3CDTF">2016-09-20T19:04:51Z</dcterms:created>
  <dcterms:modified xsi:type="dcterms:W3CDTF">2016-10-03T09:00:30Z</dcterms:modified>
</cp:coreProperties>
</file>