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9"/>
  </p:notesMasterIdLst>
  <p:sldIdLst>
    <p:sldId id="309" r:id="rId3"/>
    <p:sldId id="340" r:id="rId4"/>
    <p:sldId id="344" r:id="rId5"/>
    <p:sldId id="361" r:id="rId6"/>
    <p:sldId id="358" r:id="rId7"/>
    <p:sldId id="348" r:id="rId8"/>
    <p:sldId id="366" r:id="rId9"/>
    <p:sldId id="360" r:id="rId10"/>
    <p:sldId id="379" r:id="rId11"/>
    <p:sldId id="372" r:id="rId12"/>
    <p:sldId id="381" r:id="rId13"/>
    <p:sldId id="382" r:id="rId14"/>
    <p:sldId id="383" r:id="rId15"/>
    <p:sldId id="355" r:id="rId16"/>
    <p:sldId id="353" r:id="rId17"/>
    <p:sldId id="352" r:id="rId18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DDDA"/>
    <a:srgbClr val="F0F3FB"/>
    <a:srgbClr val="E6B9B8"/>
    <a:srgbClr val="DAD8D4"/>
    <a:srgbClr val="EADEE7"/>
    <a:srgbClr val="E2E1DE"/>
    <a:srgbClr val="445895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739" autoAdjust="0"/>
    <p:restoredTop sz="90681" autoAdjust="0"/>
  </p:normalViewPr>
  <p:slideViewPr>
    <p:cSldViewPr snapToObjects="1">
      <p:cViewPr>
        <p:scale>
          <a:sx n="90" d="100"/>
          <a:sy n="90" d="100"/>
        </p:scale>
        <p:origin x="-162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A4A78E-3EE6-460E-BAE4-6F39EE78D3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98487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68B560A-BEAC-4283-BA72-462A12258657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11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12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13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224EAFB-18D1-492B-8C14-0DDA690EFFB9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7882FF21-5D51-4DEB-B08E-3140533DA47B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ADA8858-1CF9-44EF-95D1-D041CE9A40AA}" type="slidenum">
              <a:rPr lang="en-GB" altLang="en-US" smtClean="0"/>
              <a:pPr>
                <a:spcBef>
                  <a:spcPct val="0"/>
                </a:spcBef>
              </a:pPr>
              <a:t>16</a:t>
            </a:fld>
            <a:endParaRPr lang="en-GB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C6096F89-B3D5-4AEB-9D4F-65144FA3728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BDFBDD5D-4713-4AB2-9D9D-25D516870D1F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7BB7CAF-229E-4BCF-B3A8-427AB7847401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D17F95C3-6523-4159-B64B-0B886F4EF87C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D742F48-475A-43AC-8DC5-35C82BF47AEA}" type="slidenum">
              <a:rPr lang="en-GB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GB" altLang="en-US" smtClean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8A2A963F-7CFB-48F4-865A-7144975F41EA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8BDF1-9D91-4E9D-A985-AB887679A1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6535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0954-41DC-4048-AD49-8681FC5FEB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068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81B3-F320-46FA-959C-EC02D7CB87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633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CADB-A8A0-447A-A8CA-2A8936B2847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8208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F774A-B9B1-4BA2-A922-28BA0E80AA2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8464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B40D9-DAD9-492D-9605-94E1896329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7702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4F0F0-431C-4B83-9D5B-1162F885CB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9208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36063-61EA-44BC-A57D-52B47166AD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8577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B6D39-CA73-447B-BEF9-564314A92C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142346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E1C2-7C65-4F6E-929A-D6B2373028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80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7545-909C-4563-B31A-72B464258A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225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A0C07-FBAB-45EA-9EA0-0F846D884E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518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1FDD7-C7F8-42C2-A9F5-92B491B55E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1953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41CF5-4D7D-4029-A2C5-74975157CFB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714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1A726-03D4-4D67-AE66-C9A616168D7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913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42D02-3FAE-4A94-B744-96C0B90960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530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672DF-3394-4394-872F-F7B9D8F0B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8433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C1DFD-8525-4B64-A219-C894CA0970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73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12F23-2806-4EF2-802D-8768E9DA9C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01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58C17-ACF6-4ED4-9A33-6E121EB48A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155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67FF1-7836-416C-83DA-F5E58369D5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736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0225B-4AA4-4B8F-984C-A32A5D582A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9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B6A2C6E-5D53-48DC-9A64-03C28344244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43933FF-08AE-4302-8716-1086D0EB92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079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827088" y="1268413"/>
            <a:ext cx="7921625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GB" sz="3200" b="1" dirty="0" smtClean="0">
                <a:latin typeface="+mj-lt"/>
              </a:rPr>
              <a:t>UOG Journal Club: May 2016</a:t>
            </a:r>
          </a:p>
        </p:txBody>
      </p:sp>
      <p:pic>
        <p:nvPicPr>
          <p:cNvPr id="3076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4293096"/>
            <a:ext cx="24765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195640" y="1988840"/>
            <a:ext cx="8640762" cy="187743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000" b="1" dirty="0">
                <a:latin typeface="+mj-lt"/>
              </a:rPr>
              <a:t>Prevention of pre-</a:t>
            </a:r>
            <a:r>
              <a:rPr lang="en-US" sz="2000" b="1" dirty="0" err="1">
                <a:latin typeface="+mj-lt"/>
              </a:rPr>
              <a:t>eclampsia</a:t>
            </a:r>
            <a:r>
              <a:rPr lang="en-US" sz="2000" b="1" dirty="0">
                <a:latin typeface="+mj-lt"/>
              </a:rPr>
              <a:t> by low-molecular-weight</a:t>
            </a:r>
          </a:p>
          <a:p>
            <a:pPr algn="ctr" eaLnBrk="1" hangingPunct="1">
              <a:defRPr/>
            </a:pPr>
            <a:r>
              <a:rPr lang="en-US" sz="2000" b="1" dirty="0">
                <a:latin typeface="+mj-lt"/>
              </a:rPr>
              <a:t>heparin in addition to aspirin: a meta-</a:t>
            </a:r>
            <a:r>
              <a:rPr lang="en-US" sz="2000" b="1" dirty="0" smtClean="0">
                <a:latin typeface="+mj-lt"/>
              </a:rPr>
              <a:t>analysis</a:t>
            </a:r>
          </a:p>
          <a:p>
            <a:pPr algn="ctr" eaLnBrk="1" hangingPunct="1">
              <a:defRPr/>
            </a:pPr>
            <a:endParaRPr lang="en-US" sz="2000" b="1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en-US" sz="2000" dirty="0" smtClean="0">
                <a:latin typeface="+mj-lt"/>
              </a:rPr>
              <a:t>S. </a:t>
            </a:r>
            <a:r>
              <a:rPr lang="en-US" sz="2000" dirty="0" err="1" smtClean="0">
                <a:latin typeface="+mj-lt"/>
              </a:rPr>
              <a:t>Roberge</a:t>
            </a:r>
            <a:r>
              <a:rPr lang="en-US" sz="2000" dirty="0" smtClean="0">
                <a:latin typeface="+mj-lt"/>
              </a:rPr>
              <a:t>, S. Demers, K.H. Nicolaides, M. Bureau, S. </a:t>
            </a:r>
            <a:r>
              <a:rPr lang="en-US" sz="2000" dirty="0" err="1" smtClean="0">
                <a:latin typeface="+mj-lt"/>
              </a:rPr>
              <a:t>Côté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>
                <a:latin typeface="+mj-lt"/>
              </a:rPr>
              <a:t>a</a:t>
            </a:r>
            <a:r>
              <a:rPr lang="en-US" sz="2000" dirty="0" smtClean="0">
                <a:latin typeface="+mj-lt"/>
              </a:rPr>
              <a:t>nd E. </a:t>
            </a:r>
            <a:r>
              <a:rPr lang="en-US" sz="2000" dirty="0" err="1" smtClean="0">
                <a:latin typeface="+mj-lt"/>
              </a:rPr>
              <a:t>Bujold</a:t>
            </a:r>
            <a:endParaRPr lang="en-US" sz="2000" dirty="0" smtClean="0">
              <a:latin typeface="+mj-lt"/>
            </a:endParaRPr>
          </a:p>
          <a:p>
            <a:pPr algn="ctr" eaLnBrk="1" hangingPunct="1">
              <a:defRPr/>
            </a:pPr>
            <a:endParaRPr lang="en-GB" dirty="0" smtClean="0">
              <a:latin typeface="+mj-lt"/>
            </a:endParaRPr>
          </a:p>
          <a:p>
            <a:pPr algn="ctr" eaLnBrk="1" hangingPunct="1">
              <a:defRPr/>
            </a:pPr>
            <a:r>
              <a:rPr lang="en-US" dirty="0" smtClean="0">
                <a:latin typeface="+mj-lt"/>
              </a:rPr>
              <a:t>Volume 47, Issue </a:t>
            </a:r>
            <a:r>
              <a:rPr lang="en-US" dirty="0">
                <a:latin typeface="+mj-lt"/>
              </a:rPr>
              <a:t>5</a:t>
            </a:r>
            <a:r>
              <a:rPr lang="en-US" dirty="0" smtClean="0">
                <a:latin typeface="+mj-lt"/>
              </a:rPr>
              <a:t>; Date: May, pages: 548–553</a:t>
            </a:r>
          </a:p>
        </p:txBody>
      </p:sp>
      <p:sp>
        <p:nvSpPr>
          <p:cNvPr id="3078" name="TextBox 2"/>
          <p:cNvSpPr txBox="1">
            <a:spLocks noChangeArrowheads="1"/>
          </p:cNvSpPr>
          <p:nvPr/>
        </p:nvSpPr>
        <p:spPr bwMode="auto">
          <a:xfrm>
            <a:off x="3065463" y="4964683"/>
            <a:ext cx="5683250" cy="5842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1600" dirty="0" smtClean="0">
                <a:latin typeface="+mj-lt"/>
              </a:rPr>
              <a:t>Journal Club slides prepared by Dr Maddalena Morlando</a:t>
            </a:r>
          </a:p>
          <a:p>
            <a:pPr algn="ctr" eaLnBrk="1" hangingPunct="1">
              <a:defRPr/>
            </a:pPr>
            <a:r>
              <a:rPr lang="en-GB" sz="1600" dirty="0" smtClean="0">
                <a:latin typeface="+mj-lt"/>
              </a:rPr>
              <a:t>(UOG Editor for Trainees)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07504" y="2621904"/>
            <a:ext cx="8568952" cy="397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Results were stratified according </a:t>
            </a:r>
            <a:r>
              <a:rPr lang="en-GB" sz="2000" dirty="0"/>
              <a:t>to the entry criteria </a:t>
            </a:r>
            <a:r>
              <a:rPr lang="en-GB" sz="2000" dirty="0" smtClean="0"/>
              <a:t>due </a:t>
            </a:r>
            <a:r>
              <a:rPr lang="en-GB" sz="2000" dirty="0"/>
              <a:t>to the wide </a:t>
            </a:r>
            <a:r>
              <a:rPr lang="en-GB" sz="2000" dirty="0" smtClean="0"/>
              <a:t>heterogeneity </a:t>
            </a:r>
            <a:r>
              <a:rPr lang="en-GB" sz="2000" dirty="0"/>
              <a:t>between inclusion </a:t>
            </a:r>
            <a:r>
              <a:rPr lang="en-GB" sz="2000" dirty="0" smtClean="0"/>
              <a:t>criteria for the two subgroups of women, and </a:t>
            </a:r>
            <a:r>
              <a:rPr lang="en-GB" sz="2000" dirty="0"/>
              <a:t>a random-</a:t>
            </a:r>
            <a:r>
              <a:rPr lang="en-GB" sz="2000" dirty="0" smtClean="0"/>
              <a:t>effects model was used.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Higgins </a:t>
            </a:r>
            <a:r>
              <a:rPr lang="en-GB" sz="2000" i="1" dirty="0"/>
              <a:t>I</a:t>
            </a:r>
            <a:r>
              <a:rPr lang="en-GB" sz="2000" baseline="30000" dirty="0"/>
              <a:t>2</a:t>
            </a:r>
            <a:r>
              <a:rPr lang="en-GB" sz="2000" dirty="0"/>
              <a:t> statistic demonstrated no </a:t>
            </a:r>
            <a:r>
              <a:rPr lang="en-GB" sz="2000" dirty="0" smtClean="0"/>
              <a:t>heterogeneity between </a:t>
            </a:r>
            <a:r>
              <a:rPr lang="en-GB" sz="2000" dirty="0"/>
              <a:t>studies for PE and early-onset PE (</a:t>
            </a:r>
            <a:r>
              <a:rPr lang="en-GB" sz="2000" i="1" dirty="0"/>
              <a:t>I</a:t>
            </a:r>
            <a:r>
              <a:rPr lang="en-GB" sz="2000" baseline="30000" dirty="0"/>
              <a:t>2</a:t>
            </a:r>
            <a:r>
              <a:rPr lang="en-GB" sz="2000" dirty="0"/>
              <a:t> </a:t>
            </a:r>
            <a:r>
              <a:rPr lang="en-GB" sz="2000" dirty="0" smtClean="0"/>
              <a:t>= 0</a:t>
            </a:r>
            <a:r>
              <a:rPr lang="en-GB" sz="2000" dirty="0"/>
              <a:t>%) </a:t>
            </a:r>
            <a:r>
              <a:rPr lang="en-GB" sz="2000" dirty="0" smtClean="0"/>
              <a:t>and low </a:t>
            </a:r>
            <a:r>
              <a:rPr lang="en-GB" sz="2000" dirty="0"/>
              <a:t>heterogeneity for SGA (</a:t>
            </a:r>
            <a:r>
              <a:rPr lang="en-GB" sz="2000" i="1" dirty="0"/>
              <a:t>I</a:t>
            </a:r>
            <a:r>
              <a:rPr lang="en-GB" sz="2000" baseline="30000" dirty="0"/>
              <a:t>2</a:t>
            </a:r>
            <a:r>
              <a:rPr lang="en-GB" sz="2000" dirty="0"/>
              <a:t> </a:t>
            </a:r>
            <a:r>
              <a:rPr lang="en-GB" sz="2000" dirty="0" smtClean="0"/>
              <a:t>= 22</a:t>
            </a:r>
            <a:r>
              <a:rPr lang="en-GB" sz="2000" dirty="0"/>
              <a:t>%). </a:t>
            </a: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The small </a:t>
            </a:r>
            <a:r>
              <a:rPr lang="en-GB" sz="2000" dirty="0" smtClean="0"/>
              <a:t>number of </a:t>
            </a:r>
            <a:r>
              <a:rPr lang="en-GB" sz="2000" dirty="0"/>
              <a:t>studies precluded sensitivity analyses and the </a:t>
            </a:r>
            <a:r>
              <a:rPr lang="en-GB" sz="2000" dirty="0" smtClean="0"/>
              <a:t>evaluation of </a:t>
            </a:r>
            <a:r>
              <a:rPr lang="en-GB" sz="2000" dirty="0"/>
              <a:t>publication biases. </a:t>
            </a: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The majority of included studies were judged to have low or unclear risk of bias</a:t>
            </a:r>
            <a:r>
              <a:rPr lang="en-GB" sz="2000" dirty="0" smtClean="0"/>
              <a:t>, </a:t>
            </a:r>
            <a:r>
              <a:rPr lang="en-GB" sz="2000" dirty="0"/>
              <a:t>except for the </a:t>
            </a:r>
            <a:r>
              <a:rPr lang="en-GB" sz="2000" dirty="0" smtClean="0"/>
              <a:t>blinding to the </a:t>
            </a:r>
            <a:r>
              <a:rPr lang="en-GB" sz="2000" dirty="0"/>
              <a:t>treatment allocation (</a:t>
            </a:r>
            <a:r>
              <a:rPr lang="en-GB" sz="2000" dirty="0" smtClean="0"/>
              <a:t>no placebo  in all RCTs).</a:t>
            </a:r>
          </a:p>
        </p:txBody>
      </p:sp>
    </p:spTree>
    <p:extLst>
      <p:ext uri="{BB962C8B-B14F-4D97-AF65-F5344CB8AC3E}">
        <p14:creationId xmlns:p14="http://schemas.microsoft.com/office/powerpoint/2010/main" val="345770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11200" y="2420888"/>
            <a:ext cx="8997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In </a:t>
            </a:r>
            <a:r>
              <a:rPr lang="en-GB" b="1" dirty="0"/>
              <a:t>women with a </a:t>
            </a:r>
            <a:r>
              <a:rPr lang="en-GB" b="1" u="sng" dirty="0"/>
              <a:t>history </a:t>
            </a:r>
            <a:r>
              <a:rPr lang="en-GB" b="1" u="sng" dirty="0" smtClean="0"/>
              <a:t>of PE</a:t>
            </a:r>
            <a:r>
              <a:rPr lang="en-GB" b="1" dirty="0"/>
              <a:t>, the addition of LMWH to low-dose aspirin </a:t>
            </a:r>
            <a:r>
              <a:rPr lang="en-GB" b="1" dirty="0" smtClean="0"/>
              <a:t>reduced </a:t>
            </a:r>
            <a:r>
              <a:rPr lang="en-US" b="1" dirty="0" smtClean="0"/>
              <a:t>the </a:t>
            </a:r>
            <a:r>
              <a:rPr lang="en-US" b="1" dirty="0"/>
              <a:t>risk of </a:t>
            </a:r>
            <a:r>
              <a:rPr lang="en-US" b="1" dirty="0" smtClean="0"/>
              <a:t>PE and SGA</a:t>
            </a:r>
          </a:p>
        </p:txBody>
      </p:sp>
      <p:grpSp>
        <p:nvGrpSpPr>
          <p:cNvPr id="14" name="Gruppo 13"/>
          <p:cNvGrpSpPr/>
          <p:nvPr/>
        </p:nvGrpSpPr>
        <p:grpSpPr>
          <a:xfrm>
            <a:off x="-36512" y="3212976"/>
            <a:ext cx="4536504" cy="3466836"/>
            <a:chOff x="4649333" y="3378478"/>
            <a:chExt cx="4536504" cy="3466836"/>
          </a:xfrm>
        </p:grpSpPr>
        <p:sp>
          <p:nvSpPr>
            <p:cNvPr id="11" name="Rettangolo 10"/>
            <p:cNvSpPr/>
            <p:nvPr/>
          </p:nvSpPr>
          <p:spPr>
            <a:xfrm>
              <a:off x="4649333" y="6260539"/>
              <a:ext cx="453650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/>
                <a:t>Risk of PE: three </a:t>
              </a:r>
              <a:r>
                <a:rPr lang="en-US" sz="1600" b="1" dirty="0"/>
                <a:t>trials (</a:t>
              </a:r>
              <a:r>
                <a:rPr lang="en-US" sz="1600" b="1" i="1" dirty="0"/>
                <a:t>n</a:t>
              </a:r>
              <a:r>
                <a:rPr lang="en-US" sz="1600" b="1" dirty="0"/>
                <a:t>=379)</a:t>
              </a:r>
              <a:endParaRPr lang="en-US" sz="1600" b="1" dirty="0" smtClean="0"/>
            </a:p>
            <a:p>
              <a:pPr algn="ctr"/>
              <a:r>
                <a:rPr lang="en-US" sz="1600" b="1" dirty="0" smtClean="0"/>
                <a:t>RR</a:t>
              </a:r>
              <a:r>
                <a:rPr lang="en-US" sz="1600" b="1" dirty="0"/>
                <a:t>, 0.54</a:t>
              </a:r>
              <a:r>
                <a:rPr lang="en-US" sz="1600" dirty="0"/>
                <a:t> (95% CI</a:t>
              </a:r>
              <a:r>
                <a:rPr lang="en-US" sz="1600" dirty="0" smtClean="0"/>
                <a:t>, 0.31</a:t>
              </a:r>
              <a:r>
                <a:rPr lang="en-US" sz="1600" dirty="0"/>
                <a:t>–0.92</a:t>
              </a:r>
              <a:r>
                <a:rPr lang="en-US" sz="1600" dirty="0" smtClean="0"/>
                <a:t>); </a:t>
              </a:r>
              <a:r>
                <a:rPr lang="en-US" sz="1600" i="1" dirty="0" smtClean="0"/>
                <a:t>P </a:t>
              </a:r>
              <a:r>
                <a:rPr lang="en-US" sz="1600" dirty="0" smtClean="0"/>
                <a:t>= 0.03</a:t>
              </a:r>
            </a:p>
          </p:txBody>
        </p:sp>
        <p:sp>
          <p:nvSpPr>
            <p:cNvPr id="5" name="Rettangolo 4"/>
            <p:cNvSpPr/>
            <p:nvPr/>
          </p:nvSpPr>
          <p:spPr>
            <a:xfrm>
              <a:off x="5364088" y="3378478"/>
              <a:ext cx="30237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600" dirty="0"/>
                <a:t>Risk </a:t>
              </a:r>
              <a:r>
                <a:rPr lang="en-GB" sz="1600" dirty="0" smtClean="0"/>
                <a:t>ratio </a:t>
              </a:r>
              <a:r>
                <a:rPr lang="en-GB" sz="1600" dirty="0"/>
                <a:t>M-H, random, 95%CI</a:t>
              </a:r>
            </a:p>
          </p:txBody>
        </p:sp>
        <p:pic>
          <p:nvPicPr>
            <p:cNvPr id="15" name="Immagine 14" descr="Schermata 04-2457496 alle 23.28.21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6422"/>
            <a:stretch/>
          </p:blipFill>
          <p:spPr>
            <a:xfrm>
              <a:off x="5043730" y="5730926"/>
              <a:ext cx="3665052" cy="506386"/>
            </a:xfrm>
            <a:prstGeom prst="rect">
              <a:avLst/>
            </a:prstGeom>
          </p:spPr>
        </p:pic>
        <p:grpSp>
          <p:nvGrpSpPr>
            <p:cNvPr id="3" name="Gruppo 2"/>
            <p:cNvGrpSpPr/>
            <p:nvPr/>
          </p:nvGrpSpPr>
          <p:grpSpPr>
            <a:xfrm>
              <a:off x="4746978" y="3789453"/>
              <a:ext cx="4289518" cy="1997638"/>
              <a:chOff x="4854482" y="2781341"/>
              <a:chExt cx="4289518" cy="1997638"/>
            </a:xfrm>
          </p:grpSpPr>
          <p:pic>
            <p:nvPicPr>
              <p:cNvPr id="2" name="Immagine 1" descr="Schermata 04-2457496 alle 23.28.21.png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949" b="62068"/>
              <a:stretch/>
            </p:blipFill>
            <p:spPr>
              <a:xfrm>
                <a:off x="4854482" y="2781341"/>
                <a:ext cx="4289518" cy="1439747"/>
              </a:xfrm>
              <a:prstGeom prst="rect">
                <a:avLst/>
              </a:prstGeom>
            </p:spPr>
          </p:pic>
          <p:pic>
            <p:nvPicPr>
              <p:cNvPr id="10" name="Immagine 9" descr="Schermata 04-2457496 alle 23.28.21.png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845" b="12725"/>
              <a:stretch/>
            </p:blipFill>
            <p:spPr>
              <a:xfrm>
                <a:off x="4854482" y="4149080"/>
                <a:ext cx="4289518" cy="629899"/>
              </a:xfrm>
              <a:prstGeom prst="rect">
                <a:avLst/>
              </a:prstGeom>
            </p:spPr>
          </p:pic>
        </p:grpSp>
      </p:grpSp>
      <p:grpSp>
        <p:nvGrpSpPr>
          <p:cNvPr id="13" name="Gruppo 12"/>
          <p:cNvGrpSpPr/>
          <p:nvPr/>
        </p:nvGrpSpPr>
        <p:grpSpPr>
          <a:xfrm>
            <a:off x="4499992" y="3212976"/>
            <a:ext cx="4608512" cy="3466836"/>
            <a:chOff x="-36512" y="3378478"/>
            <a:chExt cx="4608512" cy="3466836"/>
          </a:xfrm>
        </p:grpSpPr>
        <p:sp>
          <p:nvSpPr>
            <p:cNvPr id="12" name="Rettangolo 11"/>
            <p:cNvSpPr/>
            <p:nvPr/>
          </p:nvSpPr>
          <p:spPr>
            <a:xfrm>
              <a:off x="-36512" y="6260539"/>
              <a:ext cx="453650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/>
                <a:t>Risk of SGA: two </a:t>
              </a:r>
              <a:r>
                <a:rPr lang="en-US" sz="1600" b="1" dirty="0"/>
                <a:t>trials (</a:t>
              </a:r>
              <a:r>
                <a:rPr lang="en-US" sz="1600" b="1" i="1" dirty="0"/>
                <a:t>n</a:t>
              </a:r>
              <a:r>
                <a:rPr lang="en-US" sz="1600" b="1" dirty="0"/>
                <a:t>=363</a:t>
              </a:r>
              <a:r>
                <a:rPr lang="en-US" sz="1600" b="1" dirty="0" smtClean="0"/>
                <a:t>)</a:t>
              </a:r>
            </a:p>
            <a:p>
              <a:pPr algn="ctr"/>
              <a:r>
                <a:rPr lang="en-US" sz="1600" b="1" dirty="0" smtClean="0"/>
                <a:t>RR</a:t>
              </a:r>
              <a:r>
                <a:rPr lang="en-US" sz="1600" b="1" dirty="0"/>
                <a:t>, 0.54</a:t>
              </a:r>
              <a:r>
                <a:rPr lang="en-US" sz="1600" dirty="0"/>
                <a:t> (95% CI, 0.32–0.91)</a:t>
              </a:r>
              <a:r>
                <a:rPr lang="en-US" sz="1600" dirty="0" smtClean="0"/>
                <a:t>; </a:t>
              </a:r>
              <a:r>
                <a:rPr lang="en-US" sz="1600" i="1" dirty="0" smtClean="0"/>
                <a:t>P </a:t>
              </a:r>
              <a:r>
                <a:rPr lang="en-US" sz="1600" dirty="0" smtClean="0"/>
                <a:t>= 0.02</a:t>
              </a:r>
            </a:p>
          </p:txBody>
        </p:sp>
        <p:pic>
          <p:nvPicPr>
            <p:cNvPr id="18" name="Immagine 17" descr="Schermata 04-2457496 alle 23.28.21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6422"/>
            <a:stretch/>
          </p:blipFill>
          <p:spPr>
            <a:xfrm>
              <a:off x="467544" y="5730926"/>
              <a:ext cx="3665052" cy="506386"/>
            </a:xfrm>
            <a:prstGeom prst="rect">
              <a:avLst/>
            </a:prstGeom>
          </p:spPr>
        </p:pic>
        <p:sp>
          <p:nvSpPr>
            <p:cNvPr id="19" name="Rettangolo 18"/>
            <p:cNvSpPr/>
            <p:nvPr/>
          </p:nvSpPr>
          <p:spPr>
            <a:xfrm>
              <a:off x="828135" y="3378478"/>
              <a:ext cx="30237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600" dirty="0"/>
                <a:t>Risk </a:t>
              </a:r>
              <a:r>
                <a:rPr lang="en-GB" sz="1600" dirty="0" smtClean="0"/>
                <a:t>ratio </a:t>
              </a:r>
              <a:r>
                <a:rPr lang="en-GB" sz="1600" dirty="0"/>
                <a:t>M-H, random, 95%CI</a:t>
              </a:r>
            </a:p>
          </p:txBody>
        </p:sp>
        <p:grpSp>
          <p:nvGrpSpPr>
            <p:cNvPr id="8" name="Gruppo 7"/>
            <p:cNvGrpSpPr/>
            <p:nvPr/>
          </p:nvGrpSpPr>
          <p:grpSpPr>
            <a:xfrm>
              <a:off x="29844" y="3861048"/>
              <a:ext cx="4542156" cy="1943720"/>
              <a:chOff x="13444" y="4238311"/>
              <a:chExt cx="5860352" cy="2574569"/>
            </a:xfrm>
          </p:grpSpPr>
          <p:pic>
            <p:nvPicPr>
              <p:cNvPr id="7" name="Immagine 6" descr="Schermata 04-2457496 alle 23.37.39.png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0516"/>
              <a:stretch/>
            </p:blipFill>
            <p:spPr>
              <a:xfrm>
                <a:off x="19095" y="5949280"/>
                <a:ext cx="5854701" cy="863600"/>
              </a:xfrm>
              <a:prstGeom prst="rect">
                <a:avLst/>
              </a:prstGeom>
            </p:spPr>
          </p:pic>
          <p:pic>
            <p:nvPicPr>
              <p:cNvPr id="22" name="Immagine 21" descr="Schermata 04-2457496 alle 23.37.39.png"/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0745"/>
              <a:stretch/>
            </p:blipFill>
            <p:spPr>
              <a:xfrm>
                <a:off x="13444" y="4238311"/>
                <a:ext cx="5854700" cy="1739900"/>
              </a:xfrm>
              <a:prstGeom prst="rect">
                <a:avLst/>
              </a:prstGeom>
            </p:spPr>
          </p:pic>
        </p:grpSp>
      </p:grpSp>
      <p:cxnSp>
        <p:nvCxnSpPr>
          <p:cNvPr id="25" name="Connettore 1 24"/>
          <p:cNvCxnSpPr/>
          <p:nvPr/>
        </p:nvCxnSpPr>
        <p:spPr bwMode="auto">
          <a:xfrm>
            <a:off x="6588224" y="3723927"/>
            <a:ext cx="0" cy="15772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Freccia sinistra 25"/>
          <p:cNvSpPr/>
          <p:nvPr/>
        </p:nvSpPr>
        <p:spPr bwMode="auto">
          <a:xfrm rot="12568520">
            <a:off x="5368246" y="4352350"/>
            <a:ext cx="936104" cy="22933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30" name="Connettore 1 29"/>
          <p:cNvCxnSpPr/>
          <p:nvPr/>
        </p:nvCxnSpPr>
        <p:spPr bwMode="auto">
          <a:xfrm>
            <a:off x="1941570" y="3573016"/>
            <a:ext cx="0" cy="17350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Freccia sinistra 30"/>
          <p:cNvSpPr/>
          <p:nvPr/>
        </p:nvSpPr>
        <p:spPr bwMode="auto">
          <a:xfrm rot="12568520">
            <a:off x="696343" y="4417463"/>
            <a:ext cx="936104" cy="22933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6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07504" y="2416913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 women </a:t>
            </a:r>
            <a:r>
              <a:rPr lang="en-US" b="1" dirty="0"/>
              <a:t>with </a:t>
            </a:r>
            <a:r>
              <a:rPr lang="en-US" b="1" u="sng" dirty="0"/>
              <a:t>recurrent </a:t>
            </a:r>
            <a:r>
              <a:rPr lang="en-US" b="1" u="sng" dirty="0" smtClean="0"/>
              <a:t>miscarriage</a:t>
            </a:r>
            <a:r>
              <a:rPr lang="en-US" b="1" dirty="0" smtClean="0"/>
              <a:t>, the risks </a:t>
            </a:r>
            <a:r>
              <a:rPr lang="en-US" b="1" dirty="0"/>
              <a:t>for </a:t>
            </a:r>
            <a:r>
              <a:rPr lang="en-US" b="1" dirty="0" smtClean="0"/>
              <a:t>PE and SGA were </a:t>
            </a:r>
            <a:r>
              <a:rPr lang="en-US" b="1" dirty="0"/>
              <a:t>not significantly </a:t>
            </a:r>
            <a:r>
              <a:rPr lang="en-US" b="1" dirty="0" smtClean="0"/>
              <a:t>reduced by addition of </a:t>
            </a:r>
            <a:r>
              <a:rPr lang="en-GB" b="1" dirty="0"/>
              <a:t>LMWH to low-dose aspirin</a:t>
            </a:r>
            <a:r>
              <a:rPr lang="en-US" b="1" dirty="0" smtClean="0"/>
              <a:t> </a:t>
            </a:r>
            <a:endParaRPr lang="en-US" b="1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uppo 7"/>
          <p:cNvGrpSpPr/>
          <p:nvPr/>
        </p:nvGrpSpPr>
        <p:grpSpPr>
          <a:xfrm>
            <a:off x="-36512" y="3234462"/>
            <a:ext cx="4536504" cy="3445350"/>
            <a:chOff x="4649333" y="3399964"/>
            <a:chExt cx="4536504" cy="3445350"/>
          </a:xfrm>
        </p:grpSpPr>
        <p:sp>
          <p:nvSpPr>
            <p:cNvPr id="10" name="Rettangolo 9"/>
            <p:cNvSpPr/>
            <p:nvPr/>
          </p:nvSpPr>
          <p:spPr>
            <a:xfrm>
              <a:off x="4649333" y="6260539"/>
              <a:ext cx="453650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/>
                <a:t>Risk of PE: two </a:t>
              </a:r>
              <a:r>
                <a:rPr lang="en-US" sz="1600" b="1" dirty="0"/>
                <a:t>trials (</a:t>
              </a:r>
              <a:r>
                <a:rPr lang="en-US" sz="1600" b="1" i="1" dirty="0"/>
                <a:t>n</a:t>
              </a:r>
              <a:r>
                <a:rPr lang="en-US" sz="1600" b="1" dirty="0"/>
                <a:t>=211</a:t>
              </a:r>
              <a:r>
                <a:rPr lang="en-US" sz="1600" b="1" dirty="0" smtClean="0"/>
                <a:t>)</a:t>
              </a:r>
              <a:endParaRPr lang="en-US" sz="1600" b="1" dirty="0"/>
            </a:p>
            <a:p>
              <a:pPr algn="ctr"/>
              <a:r>
                <a:rPr lang="en-US" sz="1600" b="1" dirty="0" smtClean="0"/>
                <a:t>RR</a:t>
              </a:r>
              <a:r>
                <a:rPr lang="en-US" sz="1600" b="1" dirty="0"/>
                <a:t>, 0.57 </a:t>
              </a:r>
              <a:r>
                <a:rPr lang="en-US" sz="1600" dirty="0"/>
                <a:t>(95% CI, 0.08–4.35); </a:t>
              </a:r>
              <a:r>
                <a:rPr lang="en-US" sz="1600" b="1" i="1" dirty="0" smtClean="0"/>
                <a:t>P </a:t>
              </a:r>
              <a:r>
                <a:rPr lang="en-US" sz="1600" b="1" dirty="0" smtClean="0"/>
                <a:t>= 0.59</a:t>
              </a:r>
            </a:p>
          </p:txBody>
        </p:sp>
        <p:sp>
          <p:nvSpPr>
            <p:cNvPr id="11" name="Rettangolo 10"/>
            <p:cNvSpPr/>
            <p:nvPr/>
          </p:nvSpPr>
          <p:spPr>
            <a:xfrm>
              <a:off x="5364088" y="3399964"/>
              <a:ext cx="30237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600" dirty="0"/>
                <a:t>Risk </a:t>
              </a:r>
              <a:r>
                <a:rPr lang="en-GB" sz="1600" dirty="0" smtClean="0"/>
                <a:t>ratio </a:t>
              </a:r>
              <a:r>
                <a:rPr lang="en-GB" sz="1600" dirty="0"/>
                <a:t>M-H, random, 95%CI</a:t>
              </a:r>
            </a:p>
          </p:txBody>
        </p:sp>
        <p:pic>
          <p:nvPicPr>
            <p:cNvPr id="12" name="Immagine 11" descr="Schermata 04-2457496 alle 23.28.21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6422"/>
            <a:stretch/>
          </p:blipFill>
          <p:spPr>
            <a:xfrm>
              <a:off x="5043730" y="5730926"/>
              <a:ext cx="3665052" cy="506386"/>
            </a:xfrm>
            <a:prstGeom prst="rect">
              <a:avLst/>
            </a:prstGeom>
          </p:spPr>
        </p:pic>
      </p:grpSp>
      <p:grpSp>
        <p:nvGrpSpPr>
          <p:cNvPr id="16" name="Gruppo 15"/>
          <p:cNvGrpSpPr/>
          <p:nvPr/>
        </p:nvGrpSpPr>
        <p:grpSpPr>
          <a:xfrm>
            <a:off x="4499992" y="3212976"/>
            <a:ext cx="4536504" cy="3466836"/>
            <a:chOff x="-36512" y="3378478"/>
            <a:chExt cx="4536504" cy="3466836"/>
          </a:xfrm>
        </p:grpSpPr>
        <p:sp>
          <p:nvSpPr>
            <p:cNvPr id="18" name="Rettangolo 17"/>
            <p:cNvSpPr/>
            <p:nvPr/>
          </p:nvSpPr>
          <p:spPr>
            <a:xfrm>
              <a:off x="-36512" y="6260539"/>
              <a:ext cx="453650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 smtClean="0"/>
                <a:t>Risk of SGA: three </a:t>
              </a:r>
              <a:r>
                <a:rPr lang="en-US" sz="1600" b="1" dirty="0"/>
                <a:t>trials (</a:t>
              </a:r>
              <a:r>
                <a:rPr lang="en-US" sz="1600" b="1" i="1" dirty="0"/>
                <a:t>n</a:t>
              </a:r>
              <a:r>
                <a:rPr lang="en-US" sz="1600" b="1" dirty="0"/>
                <a:t>=337</a:t>
              </a:r>
              <a:r>
                <a:rPr lang="en-US" sz="1600" b="1" dirty="0" smtClean="0"/>
                <a:t>)</a:t>
              </a:r>
              <a:endParaRPr lang="en-US" sz="1600" b="1" dirty="0"/>
            </a:p>
            <a:p>
              <a:pPr algn="ctr"/>
              <a:r>
                <a:rPr lang="en-US" sz="1600" b="1" dirty="0" smtClean="0"/>
                <a:t>RR</a:t>
              </a:r>
              <a:r>
                <a:rPr lang="en-US" sz="1600" b="1" dirty="0"/>
                <a:t>, 0.73 </a:t>
              </a:r>
              <a:r>
                <a:rPr lang="en-US" sz="1600" dirty="0"/>
                <a:t>(95% CI</a:t>
              </a:r>
              <a:r>
                <a:rPr lang="en-US" sz="1600" dirty="0" smtClean="0"/>
                <a:t>, 0.18–2.99</a:t>
              </a:r>
              <a:r>
                <a:rPr lang="en-US" sz="1600" dirty="0"/>
                <a:t>); </a:t>
              </a:r>
              <a:r>
                <a:rPr lang="en-US" sz="1600" b="1" i="1" dirty="0" smtClean="0"/>
                <a:t>P </a:t>
              </a:r>
              <a:r>
                <a:rPr lang="en-US" sz="1600" b="1" dirty="0" smtClean="0"/>
                <a:t>= 0.66</a:t>
              </a:r>
              <a:endParaRPr lang="en-US" sz="1600" b="1" kern="800" spc="-1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9" name="Immagine 18" descr="Schermata 04-2457496 alle 23.28.21.png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6422"/>
            <a:stretch/>
          </p:blipFill>
          <p:spPr>
            <a:xfrm>
              <a:off x="467544" y="5730926"/>
              <a:ext cx="3665052" cy="506386"/>
            </a:xfrm>
            <a:prstGeom prst="rect">
              <a:avLst/>
            </a:prstGeom>
          </p:spPr>
        </p:pic>
        <p:sp>
          <p:nvSpPr>
            <p:cNvPr id="21" name="Rettangolo 20"/>
            <p:cNvSpPr/>
            <p:nvPr/>
          </p:nvSpPr>
          <p:spPr>
            <a:xfrm>
              <a:off x="828135" y="3378478"/>
              <a:ext cx="302378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1600" dirty="0"/>
                <a:t>Risk </a:t>
              </a:r>
              <a:r>
                <a:rPr lang="en-GB" sz="1600" dirty="0" smtClean="0"/>
                <a:t>ratio </a:t>
              </a:r>
              <a:r>
                <a:rPr lang="en-GB" sz="1600" dirty="0"/>
                <a:t>M-H, random, 95%CI</a:t>
              </a:r>
            </a:p>
          </p:txBody>
        </p:sp>
      </p:grpSp>
      <p:pic>
        <p:nvPicPr>
          <p:cNvPr id="2" name="Immagine 1" descr="Schermata 04-2457496 alle 23.48.37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099"/>
          <a:stretch/>
        </p:blipFill>
        <p:spPr>
          <a:xfrm>
            <a:off x="107504" y="5123629"/>
            <a:ext cx="4176588" cy="481717"/>
          </a:xfrm>
          <a:prstGeom prst="rect">
            <a:avLst/>
          </a:prstGeom>
        </p:spPr>
      </p:pic>
      <p:pic>
        <p:nvPicPr>
          <p:cNvPr id="25" name="Immagine 24" descr="Schermata 04-2457496 alle 23.48.37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366"/>
          <a:stretch/>
        </p:blipFill>
        <p:spPr>
          <a:xfrm>
            <a:off x="107504" y="3809715"/>
            <a:ext cx="4176588" cy="1318960"/>
          </a:xfrm>
          <a:prstGeom prst="rect">
            <a:avLst/>
          </a:prstGeom>
        </p:spPr>
      </p:pic>
      <p:pic>
        <p:nvPicPr>
          <p:cNvPr id="4" name="Immagine 3" descr="Schermata 04-2457496 alle 23.47.34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320"/>
          <a:stretch/>
        </p:blipFill>
        <p:spPr>
          <a:xfrm>
            <a:off x="4788024" y="5013176"/>
            <a:ext cx="4104455" cy="590956"/>
          </a:xfrm>
          <a:prstGeom prst="rect">
            <a:avLst/>
          </a:prstGeom>
        </p:spPr>
      </p:pic>
      <p:pic>
        <p:nvPicPr>
          <p:cNvPr id="26" name="Immagine 25" descr="Schermata 04-2457496 alle 23.47.34.pn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32"/>
          <a:stretch/>
        </p:blipFill>
        <p:spPr>
          <a:xfrm>
            <a:off x="4790669" y="3615070"/>
            <a:ext cx="4104456" cy="1470114"/>
          </a:xfrm>
          <a:prstGeom prst="rect">
            <a:avLst/>
          </a:prstGeom>
        </p:spPr>
      </p:pic>
      <p:cxnSp>
        <p:nvCxnSpPr>
          <p:cNvPr id="27" name="Connettore 1 26"/>
          <p:cNvCxnSpPr/>
          <p:nvPr/>
        </p:nvCxnSpPr>
        <p:spPr bwMode="auto">
          <a:xfrm>
            <a:off x="6732240" y="3573016"/>
            <a:ext cx="0" cy="173500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Freccia sinistra 27"/>
          <p:cNvSpPr/>
          <p:nvPr/>
        </p:nvSpPr>
        <p:spPr bwMode="auto">
          <a:xfrm rot="12568520">
            <a:off x="5224230" y="4424358"/>
            <a:ext cx="936104" cy="22933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29" name="Connettore 1 28"/>
          <p:cNvCxnSpPr/>
          <p:nvPr/>
        </p:nvCxnSpPr>
        <p:spPr bwMode="auto">
          <a:xfrm>
            <a:off x="1941570" y="3795622"/>
            <a:ext cx="0" cy="157728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Freccia sinistra 29"/>
          <p:cNvSpPr/>
          <p:nvPr/>
        </p:nvSpPr>
        <p:spPr bwMode="auto">
          <a:xfrm rot="12568520">
            <a:off x="255678" y="4496366"/>
            <a:ext cx="936104" cy="229339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6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195736" y="1887215"/>
            <a:ext cx="4680520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Results</a:t>
            </a:r>
            <a:endParaRPr lang="en-GB" altLang="en-US" sz="2400" b="1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107504" y="2708920"/>
            <a:ext cx="89289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GB" sz="2000" dirty="0" smtClean="0"/>
              <a:t>I</a:t>
            </a:r>
            <a:r>
              <a:rPr lang="pl-PL" sz="2000" dirty="0" smtClean="0"/>
              <a:t>n </a:t>
            </a:r>
            <a:r>
              <a:rPr lang="pl-PL" sz="2000" dirty="0"/>
              <a:t>women with a history of </a:t>
            </a:r>
            <a:r>
              <a:rPr lang="pl-PL" sz="2000" dirty="0" smtClean="0"/>
              <a:t>PE</a:t>
            </a:r>
            <a:r>
              <a:rPr lang="en-GB" sz="2000" dirty="0" smtClean="0"/>
              <a:t>,</a:t>
            </a:r>
            <a:r>
              <a:rPr lang="pl-PL" sz="2000" dirty="0" smtClean="0"/>
              <a:t> </a:t>
            </a:r>
            <a:r>
              <a:rPr lang="en-US" sz="2000" dirty="0" smtClean="0"/>
              <a:t>LMWH </a:t>
            </a:r>
            <a:r>
              <a:rPr lang="en-US" sz="2000" dirty="0"/>
              <a:t>with low-dose </a:t>
            </a:r>
            <a:r>
              <a:rPr lang="en-US" sz="2000" dirty="0" smtClean="0"/>
              <a:t>aspirin:</a:t>
            </a:r>
          </a:p>
          <a:p>
            <a:pPr>
              <a:lnSpc>
                <a:spcPct val="110000"/>
              </a:lnSpc>
            </a:pPr>
            <a:endParaRPr lang="en-US" sz="2000" dirty="0" smtClean="0"/>
          </a:p>
          <a:p>
            <a:pPr marL="342900" indent="-342900">
              <a:lnSpc>
                <a:spcPct val="110000"/>
              </a:lnSpc>
              <a:buFont typeface="Arial"/>
              <a:buChar char="•"/>
            </a:pPr>
            <a:r>
              <a:rPr lang="en-US" sz="2000" dirty="0" smtClean="0"/>
              <a:t>Appears </a:t>
            </a:r>
            <a:r>
              <a:rPr lang="en-US" sz="2000" dirty="0"/>
              <a:t>to show</a:t>
            </a:r>
            <a:r>
              <a:rPr lang="en-US" sz="2000" b="1" dirty="0"/>
              <a:t> a trend </a:t>
            </a:r>
            <a:r>
              <a:rPr lang="en-US" sz="2000" b="1" dirty="0" smtClean="0"/>
              <a:t>in the </a:t>
            </a:r>
            <a:r>
              <a:rPr lang="en-US" sz="2000" b="1" dirty="0"/>
              <a:t>reduction of early-onset </a:t>
            </a:r>
            <a:r>
              <a:rPr lang="en-US" sz="2000" b="1" dirty="0" smtClean="0"/>
              <a:t>PE:</a:t>
            </a:r>
          </a:p>
          <a:p>
            <a:pPr marL="8001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dirty="0" smtClean="0"/>
              <a:t>Two </a:t>
            </a:r>
            <a:r>
              <a:rPr lang="en-US" sz="2000" dirty="0"/>
              <a:t>trials (</a:t>
            </a:r>
            <a:r>
              <a:rPr lang="en-US" sz="2000" i="1" dirty="0" smtClean="0"/>
              <a:t>n</a:t>
            </a:r>
            <a:r>
              <a:rPr lang="en-US" sz="2000" dirty="0" smtClean="0"/>
              <a:t>=155)</a:t>
            </a:r>
          </a:p>
          <a:p>
            <a:pPr marL="800100" lvl="1" indent="-3429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000" b="1" dirty="0" smtClean="0"/>
              <a:t>RR, 0.14 </a:t>
            </a:r>
            <a:r>
              <a:rPr lang="en-US" sz="2000" dirty="0"/>
              <a:t>(</a:t>
            </a:r>
            <a:r>
              <a:rPr lang="en-US" sz="2000" b="1" dirty="0"/>
              <a:t>95% CI, 0.02–1.10</a:t>
            </a:r>
            <a:r>
              <a:rPr lang="en-US" sz="2000" dirty="0"/>
              <a:t>); </a:t>
            </a:r>
            <a:r>
              <a:rPr lang="en-US" sz="2000" i="1" dirty="0"/>
              <a:t>P</a:t>
            </a:r>
            <a:r>
              <a:rPr lang="en-US" sz="2000" dirty="0"/>
              <a:t>=</a:t>
            </a:r>
            <a:r>
              <a:rPr lang="en-US" sz="2000" dirty="0" smtClean="0"/>
              <a:t>0.06</a:t>
            </a:r>
          </a:p>
          <a:p>
            <a:pPr>
              <a:lnSpc>
                <a:spcPct val="110000"/>
              </a:lnSpc>
            </a:pPr>
            <a:endParaRPr lang="en-US" sz="2000" dirty="0"/>
          </a:p>
          <a:p>
            <a:pPr marL="342900" indent="-342900">
              <a:lnSpc>
                <a:spcPct val="110000"/>
              </a:lnSpc>
              <a:buFont typeface="Arial"/>
              <a:buChar char="•"/>
            </a:pPr>
            <a:r>
              <a:rPr lang="en-US" sz="2000" dirty="0" smtClean="0"/>
              <a:t>But </a:t>
            </a:r>
            <a:r>
              <a:rPr lang="en-US" sz="2000" b="1" dirty="0"/>
              <a:t>not late-</a:t>
            </a:r>
            <a:r>
              <a:rPr lang="en-US" sz="2000" b="1" dirty="0" smtClean="0"/>
              <a:t>onset </a:t>
            </a:r>
            <a:r>
              <a:rPr lang="pl-PL" sz="2000" b="1" dirty="0" smtClean="0"/>
              <a:t>PE: </a:t>
            </a:r>
            <a:endParaRPr lang="en-GB" sz="2000" b="1" dirty="0" smtClean="0"/>
          </a:p>
          <a:p>
            <a:pPr marL="914400" lvl="1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sz="2000" dirty="0" smtClean="0"/>
              <a:t>T</a:t>
            </a:r>
            <a:r>
              <a:rPr lang="pl-PL" sz="2000" dirty="0" smtClean="0"/>
              <a:t>wo </a:t>
            </a:r>
            <a:r>
              <a:rPr lang="pl-PL" sz="2000" dirty="0"/>
              <a:t>trials (</a:t>
            </a:r>
            <a:r>
              <a:rPr lang="pl-PL" sz="2000" i="1" dirty="0" smtClean="0"/>
              <a:t>n</a:t>
            </a:r>
            <a:r>
              <a:rPr lang="pl-PL" sz="2000" dirty="0" smtClean="0"/>
              <a:t>=155)</a:t>
            </a:r>
            <a:endParaRPr lang="en-GB" sz="2000" dirty="0"/>
          </a:p>
          <a:p>
            <a:pPr marL="914400" lvl="1" indent="-457200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GB" sz="2000" b="1" dirty="0" smtClean="0"/>
              <a:t>R</a:t>
            </a:r>
            <a:r>
              <a:rPr lang="pl-PL" sz="2000" b="1" dirty="0" smtClean="0"/>
              <a:t>R</a:t>
            </a:r>
            <a:r>
              <a:rPr lang="pl-PL" sz="2000" b="1" dirty="0"/>
              <a:t>, 1.20</a:t>
            </a:r>
            <a:r>
              <a:rPr lang="pl-PL" sz="2000" dirty="0"/>
              <a:t> (95% CI, 0.53–2.72)</a:t>
            </a:r>
            <a:r>
              <a:rPr lang="pl-PL" sz="2000" dirty="0" smtClean="0"/>
              <a:t>; </a:t>
            </a:r>
            <a:r>
              <a:rPr lang="pl-PL" sz="2000" i="1" dirty="0" smtClean="0"/>
              <a:t>P</a:t>
            </a:r>
            <a:r>
              <a:rPr lang="pl-PL" sz="2000" dirty="0"/>
              <a:t>=</a:t>
            </a:r>
            <a:r>
              <a:rPr lang="pl-PL" sz="2000" dirty="0" smtClean="0"/>
              <a:t>0.65</a:t>
            </a: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6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294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1" name="Rectangle 7"/>
          <p:cNvSpPr>
            <a:spLocks noChangeArrowheads="1"/>
          </p:cNvSpPr>
          <p:nvPr/>
        </p:nvSpPr>
        <p:spPr bwMode="auto">
          <a:xfrm>
            <a:off x="3556262" y="1916832"/>
            <a:ext cx="20314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>
                <a:solidFill>
                  <a:srgbClr val="000000"/>
                </a:solidFill>
              </a:rPr>
              <a:t>Conclusions</a:t>
            </a:r>
          </a:p>
        </p:txBody>
      </p:sp>
      <p:sp>
        <p:nvSpPr>
          <p:cNvPr id="2" name="Rettangolo 1"/>
          <p:cNvSpPr/>
          <p:nvPr/>
        </p:nvSpPr>
        <p:spPr>
          <a:xfrm>
            <a:off x="467544" y="2477888"/>
            <a:ext cx="8064896" cy="397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Based on limited evidence, the combination of LMWH and low-</a:t>
            </a:r>
            <a:r>
              <a:rPr lang="en-GB" sz="2000" dirty="0" smtClean="0"/>
              <a:t>dose aspirin </a:t>
            </a:r>
            <a:r>
              <a:rPr lang="en-GB" sz="2000" dirty="0"/>
              <a:t>started in early pregnancy could reduce the prevalence of PE and </a:t>
            </a:r>
            <a:r>
              <a:rPr lang="en-GB" sz="2000" dirty="0" smtClean="0"/>
              <a:t>SGA in </a:t>
            </a:r>
            <a:r>
              <a:rPr lang="en-GB" sz="2000" dirty="0"/>
              <a:t>women with a history of PE. </a:t>
            </a: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/>
              <a:t>This observation should be the basis of a well-conducted future trial rather than a recommendation for immediate clinical application</a:t>
            </a:r>
            <a:r>
              <a:rPr lang="en-GB" sz="2000" dirty="0" smtClean="0"/>
              <a:t>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In </a:t>
            </a:r>
            <a:r>
              <a:rPr lang="en-GB" sz="2000" dirty="0"/>
              <a:t>women with </a:t>
            </a:r>
            <a:r>
              <a:rPr lang="en-GB" sz="2000" dirty="0" smtClean="0"/>
              <a:t>recurrent miscarriage</a:t>
            </a:r>
            <a:r>
              <a:rPr lang="en-GB" sz="2000" dirty="0"/>
              <a:t>, there appeared to be no </a:t>
            </a:r>
            <a:r>
              <a:rPr lang="en-GB" sz="2000" dirty="0" smtClean="0"/>
              <a:t>benefit of adding LMWH, compared to low-dose aspirin alone.</a:t>
            </a:r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endParaRPr lang="en-GB" sz="2000" dirty="0" smtClean="0"/>
          </a:p>
          <a:p>
            <a:pPr marL="342900" indent="-342900" algn="just">
              <a:lnSpc>
                <a:spcPct val="90000"/>
              </a:lnSpc>
              <a:buFont typeface="Arial"/>
              <a:buChar char="•"/>
            </a:pPr>
            <a:r>
              <a:rPr lang="en-GB" sz="2000" dirty="0" smtClean="0"/>
              <a:t>In </a:t>
            </a:r>
            <a:r>
              <a:rPr lang="en-GB" sz="2000" dirty="0"/>
              <a:t>high-</a:t>
            </a:r>
            <a:r>
              <a:rPr lang="en-GB" sz="2000" dirty="0" smtClean="0"/>
              <a:t>risk pregnancies</a:t>
            </a:r>
            <a:r>
              <a:rPr lang="en-GB" sz="2000" dirty="0"/>
              <a:t>, the prophylactic use of LMWH is beneficial in reducing adverse pregnancy outcome only when </a:t>
            </a:r>
            <a:r>
              <a:rPr lang="en-GB" sz="2000" dirty="0" smtClean="0"/>
              <a:t>there is </a:t>
            </a:r>
            <a:r>
              <a:rPr lang="en-GB" sz="2000" dirty="0"/>
              <a:t>concomitant therapy with low-dose aspirin.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3320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1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6" name="Text Box 27"/>
          <p:cNvSpPr txBox="1">
            <a:spLocks noChangeArrowheads="1"/>
          </p:cNvSpPr>
          <p:nvPr/>
        </p:nvSpPr>
        <p:spPr bwMode="auto">
          <a:xfrm>
            <a:off x="2322165" y="2031231"/>
            <a:ext cx="4410075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/>
              <a:t>Strengths</a:t>
            </a:r>
          </a:p>
        </p:txBody>
      </p:sp>
      <p:sp>
        <p:nvSpPr>
          <p:cNvPr id="10" name="Rettangolo 9"/>
          <p:cNvSpPr/>
          <p:nvPr/>
        </p:nvSpPr>
        <p:spPr>
          <a:xfrm>
            <a:off x="251520" y="2636912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This is the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first meta-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analysis evaluating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the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effect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of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the combined treatment with aspirin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plus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LMWH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starting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≤16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weeks’ gestation in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high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-risk pregnancies on the prevalence of PE and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SGA.</a:t>
            </a:r>
            <a:endParaRPr lang="en-GB" sz="2000" kern="0" spc="-1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2665090" y="3933056"/>
            <a:ext cx="3779118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/>
              <a:t>Limitations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179512" y="4581128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The main limitation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is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the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small number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of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studies/patients fulfilling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the inclusion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criteria - precluding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sensitivity analyses and the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evaluation of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publication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biases. Other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limitations include heterogeneity in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inclusion criteria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, dose of aspirin and outcome measures.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Half (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4/8) of the studies included women with thrombophilia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. Finally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,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the cost benefits </a:t>
            </a:r>
            <a:r>
              <a:rPr lang="en-GB" sz="2000" kern="0" spc="-10" dirty="0">
                <a:solidFill>
                  <a:sysClr val="windowText" lastClr="000000"/>
                </a:solidFill>
                <a:latin typeface="Arial"/>
              </a:rPr>
              <a:t>or side effects of </a:t>
            </a:r>
            <a:r>
              <a:rPr lang="en-GB" sz="2000" kern="0" spc="-10" dirty="0" smtClean="0">
                <a:solidFill>
                  <a:sysClr val="windowText" lastClr="000000"/>
                </a:solidFill>
                <a:latin typeface="Arial"/>
              </a:rPr>
              <a:t>LMWH were not assessed.</a:t>
            </a:r>
            <a:endParaRPr lang="en-GB" sz="2000" kern="0" spc="-10" dirty="0">
              <a:solidFill>
                <a:sysClr val="windowText" lastClr="000000"/>
              </a:solidFill>
              <a:latin typeface="Arial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9144000" cy="841375"/>
            <a:chOff x="0" y="3755"/>
            <a:chExt cx="5760" cy="582"/>
          </a:xfrm>
        </p:grpSpPr>
        <p:pic>
          <p:nvPicPr>
            <p:cNvPr id="1434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4" descr="UOG reversed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2884488" y="1862138"/>
            <a:ext cx="330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 bwMode="auto">
          <a:xfrm>
            <a:off x="179512" y="2556718"/>
            <a:ext cx="8496944" cy="418465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en-US" altLang="en-US" sz="2000" dirty="0" smtClean="0"/>
              <a:t>Most women who develop preterm </a:t>
            </a:r>
            <a:r>
              <a:rPr lang="en-US" altLang="en-US" sz="2000" dirty="0"/>
              <a:t>PE </a:t>
            </a:r>
            <a:r>
              <a:rPr lang="en-US" altLang="en-US" sz="2000" dirty="0" smtClean="0"/>
              <a:t>(85%) have not had previous PE. How should we identify the high</a:t>
            </a:r>
            <a:r>
              <a:rPr lang="en-US" altLang="en-US" sz="2000" dirty="0"/>
              <a:t>-</a:t>
            </a:r>
            <a:r>
              <a:rPr lang="en-US" altLang="en-US" sz="2000" dirty="0" smtClean="0"/>
              <a:t>risk  women in </a:t>
            </a:r>
            <a:r>
              <a:rPr lang="en-US" altLang="en-US" sz="2000" dirty="0"/>
              <a:t>the first trimester of </a:t>
            </a:r>
            <a:r>
              <a:rPr lang="en-US" altLang="en-US" sz="2000" dirty="0" smtClean="0"/>
              <a:t>pregnancy who will benefit from the administration of LMWH?</a:t>
            </a:r>
          </a:p>
          <a:p>
            <a:pPr algn="just">
              <a:defRPr/>
            </a:pPr>
            <a:endParaRPr lang="en-US" altLang="en-US" sz="2000" dirty="0" smtClean="0"/>
          </a:p>
          <a:p>
            <a:pPr algn="just">
              <a:defRPr/>
            </a:pPr>
            <a:r>
              <a:rPr lang="en-US" altLang="en-US" sz="2000" dirty="0" smtClean="0"/>
              <a:t>Will LMWH with aspirin work in high risk groups identified by other means such as 1</a:t>
            </a:r>
            <a:r>
              <a:rPr lang="en-US" altLang="en-US" sz="2000" baseline="30000" dirty="0" smtClean="0"/>
              <a:t>st</a:t>
            </a:r>
            <a:r>
              <a:rPr lang="en-US" altLang="en-US" sz="2000" dirty="0" smtClean="0"/>
              <a:t> trimester uterine Doppler and </a:t>
            </a:r>
            <a:r>
              <a:rPr lang="en-US" altLang="en-US" sz="2000" dirty="0" err="1" smtClean="0"/>
              <a:t>PlGF</a:t>
            </a:r>
            <a:r>
              <a:rPr lang="en-US" altLang="en-US" sz="2000" dirty="0" smtClean="0"/>
              <a:t>?</a:t>
            </a:r>
          </a:p>
          <a:p>
            <a:pPr algn="just">
              <a:defRPr/>
            </a:pPr>
            <a:endParaRPr lang="en-US" altLang="en-US" sz="2000" dirty="0"/>
          </a:p>
          <a:p>
            <a:pPr algn="just">
              <a:defRPr/>
            </a:pPr>
            <a:r>
              <a:rPr lang="en-US" altLang="en-US" sz="2000" dirty="0"/>
              <a:t>Does the study show that the use of LMWH with aspirin will have an impact on perinatal mortality and long-term </a:t>
            </a:r>
            <a:r>
              <a:rPr lang="en-US" altLang="en-US" sz="2000"/>
              <a:t>outcomes</a:t>
            </a:r>
            <a:r>
              <a:rPr lang="en-US" altLang="en-US" sz="2000" smtClean="0"/>
              <a:t>?</a:t>
            </a:r>
          </a:p>
          <a:p>
            <a:pPr algn="just">
              <a:defRPr/>
            </a:pPr>
            <a:endParaRPr lang="en-US" altLang="en-US" sz="2000" dirty="0"/>
          </a:p>
          <a:p>
            <a:pPr algn="just">
              <a:defRPr/>
            </a:pPr>
            <a:r>
              <a:rPr lang="en-US" altLang="en-US" sz="2000" dirty="0" smtClean="0"/>
              <a:t>What are the cost benefits </a:t>
            </a:r>
            <a:r>
              <a:rPr lang="en-US" altLang="en-US" sz="2000" dirty="0"/>
              <a:t>or side effects of </a:t>
            </a:r>
            <a:r>
              <a:rPr lang="en-US" altLang="en-US" sz="2000" dirty="0" smtClean="0"/>
              <a:t>LMWH?</a:t>
            </a:r>
          </a:p>
          <a:p>
            <a:pPr algn="just">
              <a:defRPr/>
            </a:pPr>
            <a:endParaRPr lang="en-US" altLang="en-US" sz="20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410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00" name="Segnaposto contenuto 2"/>
          <p:cNvSpPr txBox="1">
            <a:spLocks/>
          </p:cNvSpPr>
          <p:nvPr/>
        </p:nvSpPr>
        <p:spPr bwMode="auto">
          <a:xfrm>
            <a:off x="107504" y="2276872"/>
            <a:ext cx="8813800" cy="414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1800" dirty="0"/>
              <a:t>Pre-eclampsia (PE</a:t>
            </a:r>
            <a:r>
              <a:rPr lang="en-US" altLang="en-US" sz="1800" dirty="0" smtClean="0"/>
              <a:t>)</a:t>
            </a:r>
            <a:r>
              <a:rPr lang="en-US" altLang="en-US" sz="1800" dirty="0"/>
              <a:t> </a:t>
            </a:r>
            <a:r>
              <a:rPr lang="en-US" altLang="en-US" sz="1800" dirty="0" smtClean="0"/>
              <a:t>is </a:t>
            </a:r>
            <a:r>
              <a:rPr lang="en-US" altLang="en-US" sz="1800" dirty="0"/>
              <a:t>associated with evidence of impaired </a:t>
            </a:r>
            <a:r>
              <a:rPr lang="en-US" altLang="en-US" sz="1800" dirty="0" smtClean="0"/>
              <a:t>placentation, and placental </a:t>
            </a:r>
            <a:r>
              <a:rPr lang="en-US" altLang="en-US" sz="1800" dirty="0"/>
              <a:t>vascular lesions </a:t>
            </a:r>
            <a:r>
              <a:rPr lang="en-US" altLang="en-US" sz="1800" dirty="0" smtClean="0"/>
              <a:t>are </a:t>
            </a:r>
            <a:r>
              <a:rPr lang="en-US" altLang="en-US" sz="1800" dirty="0"/>
              <a:t>also found in </a:t>
            </a:r>
            <a:r>
              <a:rPr lang="en-US" altLang="en-US" sz="1800" dirty="0" smtClean="0"/>
              <a:t>some pregnancies complicated </a:t>
            </a:r>
            <a:r>
              <a:rPr lang="en-US" altLang="en-US" sz="1800" dirty="0"/>
              <a:t>by the delivery </a:t>
            </a:r>
            <a:r>
              <a:rPr lang="en-US" altLang="en-US" sz="1800" dirty="0" smtClean="0"/>
              <a:t>of small</a:t>
            </a:r>
            <a:r>
              <a:rPr lang="en-US" altLang="en-US" sz="1800" dirty="0"/>
              <a:t>-for-gestational-age (SGA) </a:t>
            </a:r>
            <a:r>
              <a:rPr lang="en-US" altLang="en-US" sz="1800" dirty="0" smtClean="0"/>
              <a:t>neonates.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1800" dirty="0" smtClean="0"/>
              <a:t>Meta</a:t>
            </a:r>
            <a:r>
              <a:rPr lang="en-US" altLang="en-US" sz="1800" dirty="0"/>
              <a:t>-</a:t>
            </a:r>
            <a:r>
              <a:rPr lang="en-US" altLang="en-US" sz="1800" dirty="0" smtClean="0"/>
              <a:t>analyses of </a:t>
            </a:r>
            <a:r>
              <a:rPr lang="en-US" altLang="en-US" sz="1800" dirty="0"/>
              <a:t>randomized controlled trials (RCTs) have </a:t>
            </a:r>
            <a:r>
              <a:rPr lang="en-US" altLang="en-US" sz="1800" dirty="0" smtClean="0"/>
              <a:t>reported that</a:t>
            </a:r>
            <a:r>
              <a:rPr lang="en-US" altLang="en-US" sz="1800" dirty="0"/>
              <a:t>, in pregnancies at high risk of PE, the </a:t>
            </a:r>
            <a:r>
              <a:rPr lang="en-US" altLang="en-US" sz="1800" dirty="0" smtClean="0"/>
              <a:t>prophylactic use </a:t>
            </a:r>
            <a:r>
              <a:rPr lang="en-US" altLang="en-US" sz="1800" dirty="0"/>
              <a:t>of low-dose aspirin started </a:t>
            </a:r>
            <a:r>
              <a:rPr lang="en-US" altLang="en-US" sz="1800" dirty="0" smtClean="0"/>
              <a:t>≤16 </a:t>
            </a:r>
            <a:r>
              <a:rPr lang="en-US" altLang="en-US" sz="1800" dirty="0"/>
              <a:t>weeks’ </a:t>
            </a:r>
            <a:r>
              <a:rPr lang="en-US" altLang="en-US" sz="1800" dirty="0" smtClean="0"/>
              <a:t>gestation can </a:t>
            </a:r>
            <a:r>
              <a:rPr lang="en-US" altLang="en-US" sz="1800" dirty="0"/>
              <a:t>reduce the prevalence of PE and </a:t>
            </a:r>
            <a:r>
              <a:rPr lang="en-US" altLang="en-US" sz="1800" dirty="0" smtClean="0"/>
              <a:t>SGA.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1800" dirty="0" smtClean="0"/>
              <a:t>The role </a:t>
            </a:r>
            <a:r>
              <a:rPr lang="en-US" altLang="en-US" sz="1800" dirty="0"/>
              <a:t>of heparin in prevention of these conditions </a:t>
            </a:r>
            <a:r>
              <a:rPr lang="en-US" altLang="en-US" sz="1800" dirty="0" smtClean="0"/>
              <a:t>is becoming </a:t>
            </a:r>
            <a:r>
              <a:rPr lang="en-US" altLang="en-US" sz="1800" dirty="0"/>
              <a:t>increasingly apparent, mainly due </a:t>
            </a:r>
            <a:r>
              <a:rPr lang="en-US" altLang="en-US" sz="1800" dirty="0" smtClean="0"/>
              <a:t>to its antithrombotic </a:t>
            </a:r>
            <a:r>
              <a:rPr lang="en-US" altLang="en-US" sz="1800" dirty="0"/>
              <a:t>and anti-inflammatory effects, similar </a:t>
            </a:r>
            <a:r>
              <a:rPr lang="en-US" altLang="en-US" sz="1800" dirty="0" smtClean="0"/>
              <a:t>to those </a:t>
            </a:r>
            <a:r>
              <a:rPr lang="en-US" altLang="en-US" sz="1800" dirty="0"/>
              <a:t>of </a:t>
            </a:r>
            <a:r>
              <a:rPr lang="en-US" altLang="en-US" sz="1800" dirty="0" smtClean="0"/>
              <a:t>aspirin.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altLang="en-US" sz="1800" dirty="0" smtClean="0"/>
              <a:t>The effect of the prophylactic use of aspirin plus low-molecular-weight heparin (LMWH) in high-risk pregnancies on the prevalence of PE and SGA has not been clarified yet.</a:t>
            </a:r>
            <a:endParaRPr lang="en-US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179513" y="2716178"/>
            <a:ext cx="8784975" cy="1569660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400" b="1" dirty="0" smtClean="0">
                <a:solidFill>
                  <a:srgbClr val="000000"/>
                </a:solidFill>
              </a:rPr>
              <a:t>To </a:t>
            </a:r>
            <a:r>
              <a:rPr lang="en-GB" altLang="en-US" sz="2400" b="1" dirty="0">
                <a:solidFill>
                  <a:srgbClr val="000000"/>
                </a:solidFill>
              </a:rPr>
              <a:t>determine if the combined treatment of LMWH </a:t>
            </a:r>
            <a:r>
              <a:rPr lang="en-GB" altLang="en-US" sz="2400" b="1" dirty="0" smtClean="0">
                <a:solidFill>
                  <a:srgbClr val="000000"/>
                </a:solidFill>
              </a:rPr>
              <a:t>and low</a:t>
            </a:r>
            <a:r>
              <a:rPr lang="en-GB" altLang="en-US" sz="2400" b="1" dirty="0">
                <a:solidFill>
                  <a:srgbClr val="000000"/>
                </a:solidFill>
              </a:rPr>
              <a:t>-dose aspirin </a:t>
            </a:r>
            <a:r>
              <a:rPr lang="en-GB" altLang="en-US" sz="2400" b="1" dirty="0" smtClean="0">
                <a:solidFill>
                  <a:srgbClr val="000000"/>
                </a:solidFill>
              </a:rPr>
              <a:t>starting ≤ 16 </a:t>
            </a:r>
            <a:r>
              <a:rPr lang="en-GB" altLang="en-US" sz="2400" b="1" dirty="0">
                <a:solidFill>
                  <a:srgbClr val="000000"/>
                </a:solidFill>
              </a:rPr>
              <a:t>weeks’ gestation is </a:t>
            </a:r>
            <a:r>
              <a:rPr lang="en-GB" altLang="en-US" sz="2400" b="1" dirty="0" smtClean="0">
                <a:solidFill>
                  <a:srgbClr val="000000"/>
                </a:solidFill>
              </a:rPr>
              <a:t>superior to </a:t>
            </a:r>
            <a:r>
              <a:rPr lang="en-GB" altLang="en-US" sz="2400" b="1" dirty="0">
                <a:solidFill>
                  <a:srgbClr val="000000"/>
                </a:solidFill>
              </a:rPr>
              <a:t>the administration of low-dose aspirin alone in </a:t>
            </a:r>
            <a:r>
              <a:rPr lang="en-GB" altLang="en-US" sz="2400" b="1" dirty="0" smtClean="0">
                <a:solidFill>
                  <a:srgbClr val="000000"/>
                </a:solidFill>
              </a:rPr>
              <a:t>the prevention </a:t>
            </a:r>
            <a:r>
              <a:rPr lang="en-GB" altLang="en-US" sz="2400" b="1" dirty="0">
                <a:solidFill>
                  <a:srgbClr val="000000"/>
                </a:solidFill>
              </a:rPr>
              <a:t>of PE and SGA in women at </a:t>
            </a:r>
            <a:r>
              <a:rPr lang="en-GB" altLang="en-US" sz="2400" b="1" dirty="0" smtClean="0">
                <a:solidFill>
                  <a:srgbClr val="000000"/>
                </a:solidFill>
              </a:rPr>
              <a:t>risk</a:t>
            </a:r>
            <a:endParaRPr lang="en-GB" altLang="en-US" sz="2400" b="1" dirty="0">
              <a:solidFill>
                <a:srgbClr val="000000"/>
              </a:solidFill>
            </a:endParaRPr>
          </a:p>
        </p:txBody>
      </p:sp>
      <p:sp>
        <p:nvSpPr>
          <p:cNvPr id="5124" name="Rectangle 8"/>
          <p:cNvSpPr>
            <a:spLocks noChangeArrowheads="1"/>
          </p:cNvSpPr>
          <p:nvPr/>
        </p:nvSpPr>
        <p:spPr bwMode="auto">
          <a:xfrm>
            <a:off x="3633788" y="2093913"/>
            <a:ext cx="180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2800" b="1">
                <a:solidFill>
                  <a:srgbClr val="000000"/>
                </a:solidFill>
              </a:rPr>
              <a:t>Objective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151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2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842938" y="1916832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Methods – literature search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179512" y="2564904"/>
            <a:ext cx="8640960" cy="397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 review, according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PRISMA,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1945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to March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2015.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Systematic search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of randomized controlled trials (RCTs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 that compared the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administration of a combination of any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type of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LMWH or unfractionated heparin and aspirin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with the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administration of aspirin alone,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started ≤ 16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weeks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’ gestation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in women at risk of hypertensive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disorders.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Search terms included: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‘heparin’,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bemiparin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certoparin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dalteparin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‘enoxaparin’,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nadroparin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parnaparin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reviparin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tinzaparin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‘LMWH’, ‘aspirin’, ‘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acetylsalicylic acid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‘preeclampsia’, ‘pre-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eclampsia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’, ‘PE’,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toxaemia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, ‘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toxemia’ and ‘</a:t>
            </a:r>
            <a:r>
              <a:rPr lang="en-US" sz="2000" kern="0" dirty="0" err="1">
                <a:latin typeface="Arial" panose="020B0604020202020204" pitchFamily="34" charset="0"/>
                <a:cs typeface="Arial" panose="020B0604020202020204" pitchFamily="34" charset="0"/>
              </a:rPr>
              <a:t>eclampsia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language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restriction was applied. </a:t>
            </a: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717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Text Box 27"/>
          <p:cNvSpPr txBox="1">
            <a:spLocks noChangeArrowheads="1"/>
          </p:cNvSpPr>
          <p:nvPr/>
        </p:nvSpPr>
        <p:spPr bwMode="auto">
          <a:xfrm>
            <a:off x="1763688" y="1959223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 smtClean="0"/>
              <a:t>Methods – study selection</a:t>
            </a:r>
            <a:endParaRPr lang="en-GB" altLang="en-US" sz="2400" b="1" dirty="0"/>
          </a:p>
        </p:txBody>
      </p:sp>
      <p:sp>
        <p:nvSpPr>
          <p:cNvPr id="2" name="Rettangolo 1"/>
          <p:cNvSpPr/>
          <p:nvPr/>
        </p:nvSpPr>
        <p:spPr>
          <a:xfrm>
            <a:off x="395536" y="2601579"/>
            <a:ext cx="8352928" cy="4067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The quality of studies was evaluated using the Cochrane Handbook Criteria tool for judging risk of bias, and studies with high risk of bias were considered for sensitivity analysis.</a:t>
            </a:r>
          </a:p>
          <a:p>
            <a:pPr marL="342900" indent="-342900" algn="just" eaLnBrk="1" hangingPunct="1">
              <a:lnSpc>
                <a:spcPct val="70000"/>
              </a:lnSpc>
              <a:buFont typeface="Arial"/>
              <a:buChar char="•"/>
              <a:defRPr/>
            </a:pPr>
            <a:endParaRPr lang="en-US" sz="20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The outcome measures were PE, early-onset PE and SGA.</a:t>
            </a:r>
          </a:p>
          <a:p>
            <a:pPr marL="342900" indent="-342900" algn="just" eaLnBrk="1" hangingPunct="1">
              <a:lnSpc>
                <a:spcPct val="70000"/>
              </a:lnSpc>
              <a:buFont typeface="Arial"/>
              <a:buChar char="•"/>
              <a:defRPr/>
            </a:pPr>
            <a:endParaRPr lang="en-US" sz="20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definition of PE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was: systolic blood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pressure (BP)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≥ 140mmHg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or diastolic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BP ≥ 90mmHg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occurring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&gt; 20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weeks’ gestation in a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woman with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previously normal BP plus proteinuria, defined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as urinary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excretion of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≥ 0.3g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protein in a 24-h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urine specimen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or 2+ protein on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dipstick. Similar definitions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were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accepted.</a:t>
            </a:r>
          </a:p>
          <a:p>
            <a:pPr marL="342900" indent="-342900" algn="just" eaLnBrk="1" hangingPunct="1">
              <a:lnSpc>
                <a:spcPct val="70000"/>
              </a:lnSpc>
              <a:buFont typeface="Arial"/>
              <a:buChar char="•"/>
              <a:defRPr/>
            </a:pPr>
            <a:endParaRPr lang="en-US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-onset PE was defined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as PE ≤ 34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weeks of gestation. The definition of SGA was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a neonatal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birth weight below the 10</a:t>
            </a:r>
            <a:r>
              <a:rPr lang="en-US" sz="20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, 5</a:t>
            </a:r>
            <a:r>
              <a:rPr lang="en-US" sz="20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or 3</a:t>
            </a:r>
            <a:r>
              <a:rPr lang="en-US" sz="20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percentile (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the first available in this order</a:t>
            </a:r>
            <a:r>
              <a:rPr lang="en-US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000" kern="0" dirty="0">
                <a:latin typeface="Arial" panose="020B0604020202020204" pitchFamily="34" charset="0"/>
                <a:cs typeface="Arial" panose="020B0604020202020204" pitchFamily="34" charset="0"/>
              </a:rPr>
              <a:t>or an equivalent.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820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196" name="Text Box 27"/>
          <p:cNvSpPr txBox="1">
            <a:spLocks noChangeArrowheads="1"/>
          </p:cNvSpPr>
          <p:nvPr/>
        </p:nvSpPr>
        <p:spPr bwMode="auto">
          <a:xfrm>
            <a:off x="2864887" y="1899899"/>
            <a:ext cx="3075265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 dirty="0" smtClean="0"/>
              <a:t>Study selection</a:t>
            </a:r>
            <a:endParaRPr lang="en-US" altLang="en-US" sz="2400" b="1" dirty="0"/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737809" y="4061408"/>
            <a:ext cx="4226402" cy="138499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Excluded (</a:t>
            </a:r>
            <a:r>
              <a:rPr lang="en-US" altLang="en-US" sz="1200" b="1" i="1" dirty="0"/>
              <a:t>n</a:t>
            </a:r>
            <a:r>
              <a:rPr lang="en-US" altLang="en-US" sz="1200" b="1" dirty="0"/>
              <a:t> = 209):</a:t>
            </a:r>
          </a:p>
          <a:p>
            <a:pPr marL="180975" indent="-180975" eaLnBrk="1" hangingPunct="1">
              <a:spcBef>
                <a:spcPct val="0"/>
              </a:spcBef>
              <a:buFontTx/>
              <a:buNone/>
              <a:tabLst>
                <a:tab pos="85725" algn="l"/>
              </a:tabLst>
            </a:pPr>
            <a:r>
              <a:rPr lang="en-US" altLang="en-US" sz="1200" dirty="0"/>
              <a:t>• Personal communication, </a:t>
            </a:r>
            <a:r>
              <a:rPr lang="en-US" altLang="en-US" sz="1200" dirty="0" smtClean="0"/>
              <a:t>overlapping publication</a:t>
            </a:r>
            <a:r>
              <a:rPr lang="en-US" altLang="en-US" sz="1200" dirty="0"/>
              <a:t>, </a:t>
            </a:r>
            <a:r>
              <a:rPr lang="en-US" altLang="en-US" sz="1200" dirty="0" smtClean="0"/>
              <a:t>letter, commentary</a:t>
            </a:r>
            <a:r>
              <a:rPr lang="en-US" altLang="en-US" sz="1200" dirty="0"/>
              <a:t>, editorial, meta-analysis, review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Other study </a:t>
            </a:r>
            <a:r>
              <a:rPr lang="en-US" altLang="en-US" sz="1200" dirty="0" smtClean="0"/>
              <a:t>design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• </a:t>
            </a:r>
            <a:r>
              <a:rPr lang="en-US" altLang="en-US" sz="1200" dirty="0"/>
              <a:t>Inappropriate treatment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</a:t>
            </a:r>
            <a:r>
              <a:rPr lang="en-US" altLang="en-US" sz="1200" dirty="0" smtClean="0"/>
              <a:t>Therapy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• </a:t>
            </a:r>
            <a:r>
              <a:rPr lang="en-US" altLang="en-US" sz="1200" dirty="0"/>
              <a:t>Other reason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249789" y="3769020"/>
            <a:ext cx="4037412" cy="584776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Potentially appropriate trials to be included </a:t>
            </a:r>
            <a:r>
              <a:rPr lang="en-US" altLang="en-US" sz="1600" dirty="0" smtClean="0"/>
              <a:t>in meta</a:t>
            </a:r>
            <a:r>
              <a:rPr lang="en-US" altLang="en-US" sz="1600" dirty="0"/>
              <a:t>-analysis (</a:t>
            </a:r>
            <a:r>
              <a:rPr lang="en-US" altLang="en-US" sz="1600" i="1" dirty="0"/>
              <a:t>n</a:t>
            </a:r>
            <a:r>
              <a:rPr lang="en-US" altLang="en-US" sz="1600" dirty="0"/>
              <a:t> = 250)</a:t>
            </a:r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4738086" y="2760640"/>
            <a:ext cx="4226402" cy="101566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Excluded (</a:t>
            </a:r>
            <a:r>
              <a:rPr lang="en-US" altLang="en-US" sz="1200" b="1" i="1" dirty="0"/>
              <a:t>n</a:t>
            </a:r>
            <a:r>
              <a:rPr lang="en-US" altLang="en-US" sz="1200" b="1" dirty="0"/>
              <a:t> = 1557):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Personal communication, </a:t>
            </a:r>
            <a:r>
              <a:rPr lang="en-US" altLang="en-US" sz="1200" dirty="0" smtClean="0"/>
              <a:t>overlapping publication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 smtClean="0"/>
              <a:t>• </a:t>
            </a:r>
            <a:r>
              <a:rPr lang="en-US" altLang="en-US" sz="1200" dirty="0"/>
              <a:t>Not randomized study with aspirin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Allocation concealment inadequate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Relevant outcome not provided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38086" y="5517232"/>
            <a:ext cx="4226125" cy="101566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/>
              <a:t>Excluded (</a:t>
            </a:r>
            <a:r>
              <a:rPr lang="en-US" altLang="en-US" sz="1200" b="1" i="1" dirty="0"/>
              <a:t>n</a:t>
            </a:r>
            <a:r>
              <a:rPr lang="en-US" altLang="en-US" sz="1200" b="1" dirty="0"/>
              <a:t> = 32):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Not </a:t>
            </a:r>
            <a:r>
              <a:rPr lang="en-US" altLang="en-US" sz="1200" dirty="0" smtClean="0"/>
              <a:t>a </a:t>
            </a:r>
            <a:r>
              <a:rPr lang="en-US" altLang="en-US" sz="1200" dirty="0"/>
              <a:t>RCT (</a:t>
            </a:r>
            <a:r>
              <a:rPr lang="en-US" altLang="en-US" sz="1200" i="1" dirty="0" smtClean="0"/>
              <a:t>n</a:t>
            </a:r>
            <a:r>
              <a:rPr lang="en-US" altLang="en-US" sz="1200" dirty="0" smtClean="0"/>
              <a:t>=8)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Treatment incorrect (</a:t>
            </a:r>
            <a:r>
              <a:rPr lang="en-US" altLang="en-US" sz="1200" i="1" dirty="0" smtClean="0"/>
              <a:t>n</a:t>
            </a:r>
            <a:r>
              <a:rPr lang="en-US" altLang="en-US" sz="1200" dirty="0" smtClean="0"/>
              <a:t>=14</a:t>
            </a:r>
            <a:r>
              <a:rPr lang="en-US" altLang="en-US" sz="1200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</a:t>
            </a:r>
            <a:r>
              <a:rPr lang="en-US" altLang="en-US" sz="1200" dirty="0" smtClean="0"/>
              <a:t>Overlapping publication (</a:t>
            </a:r>
            <a:r>
              <a:rPr lang="en-US" altLang="en-US" sz="1200" i="1" dirty="0" smtClean="0"/>
              <a:t>n</a:t>
            </a:r>
            <a:r>
              <a:rPr lang="en-US" altLang="en-US" sz="1200" dirty="0" smtClean="0"/>
              <a:t>=5)</a:t>
            </a:r>
            <a:endParaRPr lang="en-US" altLang="en-US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/>
              <a:t>• </a:t>
            </a:r>
            <a:r>
              <a:rPr lang="en-US" altLang="en-US" sz="1200" dirty="0" smtClean="0"/>
              <a:t>Incomplete outcome (</a:t>
            </a:r>
            <a:r>
              <a:rPr lang="en-US" altLang="en-US" sz="1200" i="1" dirty="0" smtClean="0"/>
              <a:t>n</a:t>
            </a:r>
            <a:r>
              <a:rPr lang="en-US" altLang="en-US" sz="1200" dirty="0" smtClean="0"/>
              <a:t>=5)</a:t>
            </a: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7504" y="2420888"/>
            <a:ext cx="4176464" cy="584776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Potentially appropriate trials from electronic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search (</a:t>
            </a:r>
            <a:r>
              <a:rPr lang="en-US" altLang="en-US" sz="1600" i="1" dirty="0"/>
              <a:t>n</a:t>
            </a:r>
            <a:r>
              <a:rPr lang="en-US" altLang="en-US" sz="1600" dirty="0"/>
              <a:t> = 1807)</a:t>
            </a:r>
            <a:endParaRPr lang="en-US" altLang="en-US" sz="1600" b="1" dirty="0"/>
          </a:p>
        </p:txBody>
      </p:sp>
      <p:cxnSp>
        <p:nvCxnSpPr>
          <p:cNvPr id="42" name="Connettore 2 41"/>
          <p:cNvCxnSpPr>
            <a:endCxn id="15" idx="1"/>
          </p:cNvCxnSpPr>
          <p:nvPr/>
        </p:nvCxnSpPr>
        <p:spPr bwMode="auto">
          <a:xfrm>
            <a:off x="2195736" y="3005664"/>
            <a:ext cx="2542350" cy="26280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Connettore 2 50"/>
          <p:cNvCxnSpPr/>
          <p:nvPr/>
        </p:nvCxnSpPr>
        <p:spPr bwMode="auto">
          <a:xfrm>
            <a:off x="2195736" y="3005664"/>
            <a:ext cx="0" cy="7633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Rettangolo 48"/>
          <p:cNvSpPr/>
          <p:nvPr/>
        </p:nvSpPr>
        <p:spPr>
          <a:xfrm>
            <a:off x="0" y="6581001"/>
            <a:ext cx="289694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/>
              <a:t>*One </a:t>
            </a:r>
            <a:r>
              <a:rPr lang="en-GB" sz="1200" dirty="0"/>
              <a:t>study reported in two </a:t>
            </a:r>
            <a:r>
              <a:rPr lang="en-GB" sz="1200" dirty="0" smtClean="0"/>
              <a:t>publications.</a:t>
            </a:r>
            <a:endParaRPr lang="en-GB" sz="1200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77030" y="5106670"/>
            <a:ext cx="4037412" cy="33855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Studies meeting inclusion criteria </a:t>
            </a:r>
            <a:r>
              <a:rPr lang="en-US" altLang="en-US" sz="1600" dirty="0" smtClean="0"/>
              <a:t>(</a:t>
            </a:r>
            <a:r>
              <a:rPr lang="en-US" altLang="en-US" sz="1600" i="1" dirty="0" smtClean="0"/>
              <a:t>n</a:t>
            </a:r>
            <a:r>
              <a:rPr lang="en-US" altLang="en-US" sz="1600" dirty="0" smtClean="0"/>
              <a:t> </a:t>
            </a:r>
            <a:r>
              <a:rPr lang="en-US" altLang="en-US" sz="1600" dirty="0"/>
              <a:t>= 41)</a:t>
            </a: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179388" y="6021288"/>
            <a:ext cx="4037412" cy="33855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RCTs included in final analysis (</a:t>
            </a:r>
            <a:r>
              <a:rPr lang="en-US" altLang="en-US" sz="1600" b="1" i="1" dirty="0"/>
              <a:t>n</a:t>
            </a:r>
            <a:r>
              <a:rPr lang="en-US" altLang="en-US" sz="1600" b="1" dirty="0"/>
              <a:t> = 8*)</a:t>
            </a:r>
          </a:p>
        </p:txBody>
      </p:sp>
      <p:cxnSp>
        <p:nvCxnSpPr>
          <p:cNvPr id="24" name="Connettore 2 23"/>
          <p:cNvCxnSpPr/>
          <p:nvPr/>
        </p:nvCxnSpPr>
        <p:spPr bwMode="auto">
          <a:xfrm>
            <a:off x="2268495" y="4372228"/>
            <a:ext cx="0" cy="76335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onnettore 2 25"/>
          <p:cNvCxnSpPr/>
          <p:nvPr/>
        </p:nvCxnSpPr>
        <p:spPr bwMode="auto">
          <a:xfrm>
            <a:off x="2176544" y="5445224"/>
            <a:ext cx="19192" cy="57606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Connettore 2 29"/>
          <p:cNvCxnSpPr>
            <a:stCxn id="14" idx="2"/>
            <a:endCxn id="12" idx="1"/>
          </p:cNvCxnSpPr>
          <p:nvPr/>
        </p:nvCxnSpPr>
        <p:spPr bwMode="auto">
          <a:xfrm>
            <a:off x="2268495" y="4353796"/>
            <a:ext cx="2469314" cy="40011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onnettore 2 31"/>
          <p:cNvCxnSpPr>
            <a:stCxn id="20" idx="2"/>
            <a:endCxn id="19" idx="1"/>
          </p:cNvCxnSpPr>
          <p:nvPr/>
        </p:nvCxnSpPr>
        <p:spPr bwMode="auto">
          <a:xfrm>
            <a:off x="2195736" y="5445224"/>
            <a:ext cx="2542350" cy="5798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333399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717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7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842938" y="1916832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/>
              <a:t>Methods </a:t>
            </a:r>
            <a:r>
              <a:rPr lang="en-GB" altLang="en-US" sz="2400" b="1" dirty="0" smtClean="0"/>
              <a:t>– statistical analysis</a:t>
            </a:r>
            <a:endParaRPr lang="en-GB" altLang="en-US" sz="2400" b="1" dirty="0"/>
          </a:p>
        </p:txBody>
      </p:sp>
      <p:sp>
        <p:nvSpPr>
          <p:cNvPr id="3" name="Rettangolo 2"/>
          <p:cNvSpPr/>
          <p:nvPr/>
        </p:nvSpPr>
        <p:spPr>
          <a:xfrm>
            <a:off x="35496" y="2616001"/>
            <a:ext cx="89289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Pooled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relative risks (RRs)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were computed for dichotomous outcomes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, using Review Manager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5.2.3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software.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Global RRs were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calculated according to the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random-effects or fixed-effects models, as appropriate.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Heterogeneity between studies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was analyzed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using the Higgins </a:t>
            </a:r>
            <a:r>
              <a:rPr lang="en-US" sz="2000" i="1" kern="800" spc="-1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kern="800" spc="-1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statistic.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distribution of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trials was examined using funnel plots to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assess publication bias.</a:t>
            </a: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hangingPunct="1">
              <a:lnSpc>
                <a:spcPct val="90000"/>
              </a:lnSpc>
              <a:buFont typeface="Arial"/>
              <a:buChar char="•"/>
              <a:defRPr/>
            </a:pP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Sensitivity analyses was planned to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investigate robustness of the findings and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to assess </a:t>
            </a:r>
            <a:r>
              <a:rPr lang="en-US" sz="2000" kern="800" spc="-10" dirty="0">
                <a:latin typeface="Arial" panose="020B0604020202020204" pitchFamily="34" charset="0"/>
                <a:cs typeface="Arial" panose="020B0604020202020204" pitchFamily="34" charset="0"/>
              </a:rPr>
              <a:t>heterogeneity between </a:t>
            </a:r>
            <a:r>
              <a:rPr lang="en-US" sz="2000" kern="8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studies.</a:t>
            </a:r>
            <a:endParaRPr lang="en-US" sz="2000" kern="800"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238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907704" y="1916832"/>
            <a:ext cx="546536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/>
              <a:t>Results - </a:t>
            </a:r>
            <a:r>
              <a:rPr lang="en-GB" altLang="en-US" sz="2400" b="1" dirty="0" smtClean="0"/>
              <a:t>8 </a:t>
            </a:r>
            <a:r>
              <a:rPr lang="en-GB" altLang="en-US" sz="2400" b="1" dirty="0"/>
              <a:t>studies </a:t>
            </a:r>
            <a:r>
              <a:rPr lang="en-GB" altLang="en-US" sz="2400" b="1" dirty="0" smtClean="0"/>
              <a:t>included</a:t>
            </a:r>
            <a:endParaRPr lang="en-GB" altLang="en-US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-52558" y="6381328"/>
            <a:ext cx="767182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00" dirty="0" smtClean="0"/>
              <a:t>GA, </a:t>
            </a:r>
            <a:r>
              <a:rPr lang="en-GB" sz="1300" dirty="0"/>
              <a:t>gestational </a:t>
            </a:r>
            <a:r>
              <a:rPr lang="en-GB" sz="1300" dirty="0" smtClean="0"/>
              <a:t>age at recruitment; cons., consecutive; misc., miscarriage; LAC, </a:t>
            </a:r>
            <a:r>
              <a:rPr lang="en-GB" sz="1300" dirty="0"/>
              <a:t>lupus </a:t>
            </a:r>
            <a:r>
              <a:rPr lang="en-GB" sz="1300" dirty="0" smtClean="0"/>
              <a:t>anticoagulant; </a:t>
            </a:r>
          </a:p>
          <a:p>
            <a:r>
              <a:rPr lang="en-GB" sz="1300" dirty="0" smtClean="0"/>
              <a:t>ACA-Ab: </a:t>
            </a:r>
            <a:r>
              <a:rPr lang="en-GB" sz="1300" dirty="0" err="1" smtClean="0"/>
              <a:t>anticardiolipin</a:t>
            </a:r>
            <a:r>
              <a:rPr lang="en-GB" sz="1300" dirty="0" smtClean="0"/>
              <a:t> antibodies; TP, thrombophilia.</a:t>
            </a:r>
            <a:endParaRPr lang="en-GB" sz="1300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2431069"/>
              </p:ext>
            </p:extLst>
          </p:nvPr>
        </p:nvGraphicFramePr>
        <p:xfrm>
          <a:off x="467544" y="2473278"/>
          <a:ext cx="8280920" cy="3923109"/>
        </p:xfrm>
        <a:graphic>
          <a:graphicData uri="http://schemas.openxmlformats.org/drawingml/2006/table">
            <a:tbl>
              <a:tblPr/>
              <a:tblGrid>
                <a:gridCol w="1237609"/>
                <a:gridCol w="562591"/>
                <a:gridCol w="2376264"/>
                <a:gridCol w="4104456"/>
              </a:tblGrid>
              <a:tr h="37884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Reference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it-IT" sz="1800" b="1" i="1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ctr"/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GA at recruitment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Inclusion</a:t>
                      </a:r>
                      <a:r>
                        <a:rPr lang="it-IT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criteria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485249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Farquharson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&lt;12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cons. misc. and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positive for LAC and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/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or ACA-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Ferrier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10–12 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severe PE,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disease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or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419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Vries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&lt;12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early-onset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PE and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78847">
                <a:tc>
                  <a:txBody>
                    <a:bodyPr/>
                    <a:lstStyle/>
                    <a:p>
                      <a:pPr algn="l" fontAlgn="ctr"/>
                      <a:r>
                        <a:rPr lang="nl-NL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Goel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&lt;10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of ≥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ACA-Ab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1944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Gris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&lt;12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severe PE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54482">
                <a:tc>
                  <a:txBody>
                    <a:bodyPr/>
                    <a:lstStyle/>
                    <a:p>
                      <a:pPr algn="l" fontAlgn="ctr"/>
                      <a:r>
                        <a:rPr lang="fi-F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Laskin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trimester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≥2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cons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Malinowski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Day 16 of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menstrual cyle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≥3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cons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and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Visser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&lt;7 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</a:t>
                      </a:r>
                      <a:r>
                        <a:rPr lang="en-GB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ee</a:t>
                      </a:r>
                      <a:r>
                        <a:rPr lang="pl-PL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ks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History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≥2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cons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without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628" marR="12628" marT="126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922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1259632" y="1933129"/>
            <a:ext cx="6624736" cy="461665"/>
          </a:xfrm>
          <a:prstGeom prst="rect">
            <a:avLst/>
          </a:prstGeom>
          <a:solidFill>
            <a:srgbClr val="EADEE7"/>
          </a:solidFill>
          <a:ln w="28575" algn="ctr">
            <a:solidFill>
              <a:srgbClr val="445895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2400" b="1" dirty="0"/>
              <a:t>Results - </a:t>
            </a:r>
            <a:r>
              <a:rPr lang="en-GB" altLang="en-US" sz="2400" b="1" dirty="0" smtClean="0"/>
              <a:t>8 </a:t>
            </a:r>
            <a:r>
              <a:rPr lang="en-GB" altLang="en-US" sz="2400" b="1" dirty="0"/>
              <a:t>studies </a:t>
            </a:r>
            <a:r>
              <a:rPr lang="en-GB" altLang="en-US" sz="2400" b="1" dirty="0" smtClean="0"/>
              <a:t>included: interventions</a:t>
            </a:r>
            <a:endParaRPr lang="en-GB" altLang="en-US" sz="2400" b="1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8804" y="983050"/>
            <a:ext cx="9029700" cy="861774"/>
          </a:xfrm>
          <a:prstGeom prst="rect">
            <a:avLst/>
          </a:prstGeom>
          <a:solidFill>
            <a:srgbClr val="ED1B20"/>
          </a:solidFill>
          <a:ln>
            <a:noFill/>
          </a:ln>
          <a:extLst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Prevention of pre-</a:t>
            </a:r>
            <a:r>
              <a:rPr lang="en-US" b="1" kern="0" dirty="0" err="1">
                <a:solidFill>
                  <a:srgbClr val="FFFFFF"/>
                </a:solidFill>
                <a:latin typeface="Arial"/>
              </a:rPr>
              <a:t>eclampsia</a:t>
            </a:r>
            <a:r>
              <a:rPr lang="en-US" b="1" kern="0" dirty="0">
                <a:solidFill>
                  <a:srgbClr val="FFFFFF"/>
                </a:solidFill>
                <a:latin typeface="Arial"/>
              </a:rPr>
              <a:t> by low-molecular-weight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0" dirty="0">
                <a:solidFill>
                  <a:srgbClr val="FFFFFF"/>
                </a:solidFill>
                <a:latin typeface="Arial"/>
              </a:rPr>
              <a:t>heparin in addition to aspirin: a meta-analysis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kern="0" dirty="0" err="1" smtClean="0">
                <a:solidFill>
                  <a:srgbClr val="FFFFFF"/>
                </a:solidFill>
                <a:latin typeface="Arial"/>
              </a:rPr>
              <a:t>Roberge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1400" i="1" kern="0" dirty="0">
                <a:solidFill>
                  <a:srgbClr val="FFFFFF"/>
                </a:solidFill>
                <a:latin typeface="Arial"/>
              </a:rPr>
              <a:t>et al., UOG </a:t>
            </a:r>
            <a:r>
              <a:rPr lang="en-GB" sz="1400" i="1" kern="0" dirty="0" smtClean="0">
                <a:solidFill>
                  <a:srgbClr val="FFFFFF"/>
                </a:solidFill>
                <a:latin typeface="Arial"/>
              </a:rPr>
              <a:t>2016</a:t>
            </a:r>
            <a:endParaRPr lang="en-GB" sz="1400" i="1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23528" y="6165630"/>
            <a:ext cx="60412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300" dirty="0" smtClean="0"/>
              <a:t>*Taken at bedtime. LMWH, low-molecular-weight heparin; PD</a:t>
            </a:r>
            <a:r>
              <a:rPr lang="en-GB" sz="1300" dirty="0"/>
              <a:t>,</a:t>
            </a:r>
            <a:r>
              <a:rPr lang="en-GB" sz="1300" dirty="0" smtClean="0"/>
              <a:t> </a:t>
            </a:r>
            <a:r>
              <a:rPr lang="it-IT" sz="1400" dirty="0" smtClean="0">
                <a:solidFill>
                  <a:srgbClr val="000000"/>
                </a:solidFill>
                <a:latin typeface="Arial"/>
              </a:rPr>
              <a:t>perinatal death.</a:t>
            </a:r>
            <a:endParaRPr lang="en-GB" sz="1300" dirty="0"/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795016"/>
              </p:ext>
            </p:extLst>
          </p:nvPr>
        </p:nvGraphicFramePr>
        <p:xfrm>
          <a:off x="179513" y="2781052"/>
          <a:ext cx="8784975" cy="3168228"/>
        </p:xfrm>
        <a:graphic>
          <a:graphicData uri="http://schemas.openxmlformats.org/drawingml/2006/table">
            <a:tbl>
              <a:tblPr/>
              <a:tblGrid>
                <a:gridCol w="1296144"/>
                <a:gridCol w="3228799"/>
                <a:gridCol w="1235696"/>
                <a:gridCol w="3024336"/>
              </a:tblGrid>
              <a:tr h="19318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Reference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Heparin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Aspirin (mg)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9168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Farquharson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Unspecified LMWH, 5000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0326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Ferrier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Dalteparin, 5000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PE, severe PE,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/late PE,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4358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Vries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Dalteparin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2500–7500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75–100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PE, SGA,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/late PE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88827">
                <a:tc>
                  <a:txBody>
                    <a:bodyPr/>
                    <a:lstStyle/>
                    <a:p>
                      <a:pPr algn="l" fontAlgn="ctr"/>
                      <a:r>
                        <a:rPr lang="nl-NL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Goel</a:t>
                      </a:r>
                      <a:endParaRPr lang="nl-NL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Unfractionated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heparin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5000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PE, </a:t>
                      </a:r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early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/late PE,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763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Gris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Enoxaparin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4000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100*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PE, severe PE, SGA,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PD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8605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Laskin</a:t>
                      </a:r>
                      <a:endParaRPr lang="fi-FI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Dalteparin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5000 IU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SGA, </a:t>
                      </a: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3417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Malinowski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Unspecified LMWH, 20 mg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SGA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Visser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Enoxaparin</a:t>
                      </a: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40 mg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PE, SGA</a:t>
                      </a:r>
                    </a:p>
                  </a:txBody>
                  <a:tcPr marL="12544" marR="12544" marT="1254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44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11106</TotalTime>
  <Words>1957</Words>
  <Application>Microsoft Office PowerPoint</Application>
  <PresentationFormat>On-screen Show (4:3)</PresentationFormat>
  <Paragraphs>256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Asma Khalil</dc:creator>
  <cp:lastModifiedBy>Alice Garrett</cp:lastModifiedBy>
  <cp:revision>758</cp:revision>
  <dcterms:created xsi:type="dcterms:W3CDTF">2011-05-07T13:59:23Z</dcterms:created>
  <dcterms:modified xsi:type="dcterms:W3CDTF">2016-04-21T08:46:36Z</dcterms:modified>
</cp:coreProperties>
</file>