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5"/>
  </p:notesMasterIdLst>
  <p:sldIdLst>
    <p:sldId id="309" r:id="rId3"/>
    <p:sldId id="340" r:id="rId4"/>
    <p:sldId id="344" r:id="rId5"/>
    <p:sldId id="361" r:id="rId6"/>
    <p:sldId id="358" r:id="rId7"/>
    <p:sldId id="392" r:id="rId8"/>
    <p:sldId id="372" r:id="rId9"/>
    <p:sldId id="387" r:id="rId10"/>
    <p:sldId id="388" r:id="rId11"/>
    <p:sldId id="355" r:id="rId12"/>
    <p:sldId id="353" r:id="rId13"/>
    <p:sldId id="352" r:id="rId1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DDDA"/>
    <a:srgbClr val="F0F3FB"/>
    <a:srgbClr val="E6B9B8"/>
    <a:srgbClr val="DAD8D4"/>
    <a:srgbClr val="EADEE7"/>
    <a:srgbClr val="E2E1DE"/>
    <a:srgbClr val="445895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17" autoAdjust="0"/>
    <p:restoredTop sz="90681" autoAdjust="0"/>
  </p:normalViewPr>
  <p:slideViewPr>
    <p:cSldViewPr snapToObjects="1">
      <p:cViewPr>
        <p:scale>
          <a:sx n="70" d="100"/>
          <a:sy n="70" d="100"/>
        </p:scale>
        <p:origin x="-204" y="-7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6A4A78E-3EE6-460E-BAE4-6F39EE78D39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49848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68B560A-BEAC-4283-BA72-462A12258657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 dirty="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33305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224EAFB-18D1-492B-8C14-0DDA690EFFB9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905681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7882FF21-5D51-4DEB-B08E-3140533DA47B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52434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BADA8858-1CF9-44EF-95D1-D041CE9A40AA}" type="slidenum">
              <a:rPr lang="en-GB" altLang="en-US" smtClean="0"/>
              <a:pPr>
                <a:spcBef>
                  <a:spcPct val="0"/>
                </a:spcBef>
              </a:pPr>
              <a:t>12</a:t>
            </a:fld>
            <a:endParaRPr lang="en-GB" altLang="en-US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48307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73047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BDFBDD5D-4713-4AB2-9D9D-25D516870D1F}" type="slidenum">
              <a:rPr lang="en-GB" altLang="en-US" smtClean="0"/>
              <a:pPr>
                <a:spcBef>
                  <a:spcPct val="0"/>
                </a:spcBef>
              </a:pPr>
              <a:t>3</a:t>
            </a:fld>
            <a:endParaRPr lang="en-GB" altLang="en-US" dirty="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7415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7BB7CAF-229E-4BCF-B3A8-427AB7847401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2501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D742F48-475A-43AC-8DC5-35C82BF47AEA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343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D742F48-475A-43AC-8DC5-35C82BF47AEA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GB" altLang="en-US" dirty="0" smtClean="0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077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7</a:t>
            </a:fld>
            <a:endParaRPr lang="en-GB" alt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2598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8</a:t>
            </a:fld>
            <a:endParaRPr lang="en-GB" alt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57771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9</a:t>
            </a:fld>
            <a:endParaRPr lang="en-GB" alt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566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8BDF1-9D91-4E9D-A985-AB887679A1A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6535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D0954-41DC-4048-AD49-8681FC5FEB8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5068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981B3-F320-46FA-959C-EC02D7CB87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09633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CADB-A8A0-447A-A8CA-2A8936B2847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98208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F774A-B9B1-4BA2-A922-28BA0E80AA2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78464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B40D9-DAD9-492D-9605-94E1896329D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67702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4F0F0-431C-4B83-9D5B-1162F885CB0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59208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36063-61EA-44BC-A57D-52B47166AD92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08577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B6D39-CA73-447B-BEF9-564314A92C0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142346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5E1C2-7C65-4F6E-929A-D6B2373028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7480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7545-909C-4563-B31A-72B464258A9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3225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A0C07-FBAB-45EA-9EA0-0F846D884E9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25183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1FDD7-C7F8-42C2-A9F5-92B491B55EE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619535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41CF5-4D7D-4029-A2C5-74975157CFB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7143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1A726-03D4-4D67-AE66-C9A616168D7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0913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42D02-3FAE-4A94-B744-96C0B909609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7530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672DF-3394-4394-872F-F7B9D8F0B6B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2843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C1DFD-8525-4B64-A219-C894CA09700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873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12F23-2806-4EF2-802D-8768E9DA9CC0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0017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58C17-ACF6-4ED4-9A33-6E121EB48A0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615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67FF1-7836-416C-83DA-F5E58369D55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3736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0225B-4AA4-4B8F-984C-A32A5D582A9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794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B6A2C6E-5D53-48DC-9A64-03C28344244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43933FF-08AE-4302-8716-1086D0EB921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079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827088" y="1268413"/>
            <a:ext cx="7921625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GB" sz="3200" b="1" dirty="0" smtClean="0">
                <a:latin typeface="+mj-lt"/>
              </a:rPr>
              <a:t>UOG Journal Club: May 2017</a:t>
            </a:r>
          </a:p>
        </p:txBody>
      </p:sp>
      <p:pic>
        <p:nvPicPr>
          <p:cNvPr id="3076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4509120"/>
            <a:ext cx="2215262" cy="1831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1"/>
          <p:cNvSpPr txBox="1">
            <a:spLocks noChangeArrowheads="1"/>
          </p:cNvSpPr>
          <p:nvPr/>
        </p:nvSpPr>
        <p:spPr bwMode="auto">
          <a:xfrm>
            <a:off x="899592" y="2096849"/>
            <a:ext cx="7504762" cy="193899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000" b="1" dirty="0">
                <a:latin typeface="+mj-lt"/>
              </a:rPr>
              <a:t>Increased nuchal translucency thickness and risk of neurodevelopmental </a:t>
            </a:r>
            <a:r>
              <a:rPr lang="en-US" sz="2000" b="1" dirty="0" smtClean="0">
                <a:latin typeface="+mj-lt"/>
              </a:rPr>
              <a:t>disorders</a:t>
            </a:r>
          </a:p>
          <a:p>
            <a:pPr algn="ctr" eaLnBrk="1" hangingPunct="1">
              <a:defRPr/>
            </a:pPr>
            <a:endParaRPr lang="en-US" sz="2000" b="1" dirty="0" smtClean="0">
              <a:latin typeface="+mj-lt"/>
            </a:endParaRPr>
          </a:p>
          <a:p>
            <a:pPr algn="ctr" eaLnBrk="1" hangingPunct="1">
              <a:defRPr/>
            </a:pPr>
            <a:r>
              <a:rPr lang="en-US" sz="2000" dirty="0" smtClean="0">
                <a:latin typeface="+mj-lt"/>
              </a:rPr>
              <a:t>S.G. Hellmuth, L.H. Pedersen, C.B. Miltoft, O.B. Petersen,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S. Kjærgaard, C. Ekelund </a:t>
            </a:r>
            <a:r>
              <a:rPr lang="en-US" sz="2000" dirty="0">
                <a:latin typeface="+mj-lt"/>
              </a:rPr>
              <a:t>a</a:t>
            </a:r>
            <a:r>
              <a:rPr lang="en-US" sz="2000" dirty="0" smtClean="0">
                <a:latin typeface="+mj-lt"/>
              </a:rPr>
              <a:t>nd A. Tabor</a:t>
            </a:r>
          </a:p>
          <a:p>
            <a:pPr algn="ctr" eaLnBrk="1" hangingPunct="1">
              <a:defRPr/>
            </a:pPr>
            <a:r>
              <a:rPr lang="en-US" i="1" dirty="0" smtClean="0">
                <a:latin typeface="+mj-lt"/>
              </a:rPr>
              <a:t>Volume 49, Issue </a:t>
            </a:r>
            <a:r>
              <a:rPr lang="en-US" i="1" dirty="0">
                <a:latin typeface="+mj-lt"/>
              </a:rPr>
              <a:t>5</a:t>
            </a:r>
            <a:r>
              <a:rPr lang="en-US" i="1" dirty="0" smtClean="0">
                <a:latin typeface="+mj-lt"/>
              </a:rPr>
              <a:t>; </a:t>
            </a:r>
            <a:r>
              <a:rPr lang="en-US" i="1" dirty="0" smtClean="0">
                <a:latin typeface="+mj-lt"/>
              </a:rPr>
              <a:t>Date: May (pages 592</a:t>
            </a:r>
            <a:r>
              <a:rPr lang="it-IT" altLang="en-US" i="1" dirty="0">
                <a:ea typeface="ＭＳ Ｐゴシック" pitchFamily="34" charset="-128"/>
              </a:rPr>
              <a:t>–</a:t>
            </a:r>
            <a:r>
              <a:rPr lang="en-US" i="1" dirty="0" smtClean="0">
                <a:latin typeface="+mj-lt"/>
              </a:rPr>
              <a:t>598)</a:t>
            </a:r>
          </a:p>
        </p:txBody>
      </p:sp>
      <p:sp>
        <p:nvSpPr>
          <p:cNvPr id="3078" name="TextBox 2"/>
          <p:cNvSpPr txBox="1">
            <a:spLocks noChangeArrowheads="1"/>
          </p:cNvSpPr>
          <p:nvPr/>
        </p:nvSpPr>
        <p:spPr bwMode="auto">
          <a:xfrm>
            <a:off x="2915567" y="4964683"/>
            <a:ext cx="6048921" cy="61555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1700" dirty="0" smtClean="0">
                <a:latin typeface="+mj-lt"/>
              </a:rPr>
              <a:t>Journal Club slides prepared by Dr Maddalena Morlando</a:t>
            </a:r>
          </a:p>
          <a:p>
            <a:pPr algn="ctr" eaLnBrk="1" hangingPunct="1">
              <a:defRPr/>
            </a:pPr>
            <a:r>
              <a:rPr lang="en-GB" sz="1700" dirty="0" smtClean="0">
                <a:latin typeface="+mj-lt"/>
              </a:rPr>
              <a:t>(UOG Editor for Trainees)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2294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5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3556262" y="1628800"/>
            <a:ext cx="20314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rgbClr val="000000"/>
                </a:solidFill>
              </a:rPr>
              <a:t>Conclusions</a:t>
            </a:r>
          </a:p>
        </p:txBody>
      </p:sp>
      <p:sp>
        <p:nvSpPr>
          <p:cNvPr id="2" name="Rettangolo 1"/>
          <p:cNvSpPr/>
          <p:nvPr/>
        </p:nvSpPr>
        <p:spPr>
          <a:xfrm>
            <a:off x="179512" y="2366761"/>
            <a:ext cx="8640960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dirty="0"/>
              <a:t>In euploid children, NT &gt; 99th percentile at first-trimester screening was associated with an increased risk of intellectual disability and ASD</a:t>
            </a:r>
            <a:r>
              <a:rPr lang="en-GB" dirty="0" smtClean="0"/>
              <a:t>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dirty="0" smtClean="0"/>
              <a:t>There </a:t>
            </a:r>
            <a:r>
              <a:rPr lang="en-GB" dirty="0"/>
              <a:t>was no association between NT &gt; 99th percentile and cerebral palsy, epilepsy or febrile </a:t>
            </a:r>
            <a:r>
              <a:rPr lang="en-GB" dirty="0" smtClean="0"/>
              <a:t>seizures.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dirty="0" smtClean="0"/>
              <a:t>There was no </a:t>
            </a:r>
            <a:r>
              <a:rPr lang="en-GB" dirty="0"/>
              <a:t>correlation between fetal NT </a:t>
            </a:r>
            <a:r>
              <a:rPr lang="en-GB" dirty="0" smtClean="0"/>
              <a:t>95th–99th </a:t>
            </a:r>
            <a:r>
              <a:rPr lang="en-GB" dirty="0"/>
              <a:t>percentiles and neurodevelopmental disorders. </a:t>
            </a:r>
            <a:endParaRPr lang="en-GB" dirty="0" smtClean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dirty="0" smtClean="0"/>
              <a:t>Based </a:t>
            </a:r>
            <a:r>
              <a:rPr lang="en-GB" dirty="0"/>
              <a:t>on this very large unselected cohort, we can reassure parents of an expected normal outcome for euploid fetuses with NT </a:t>
            </a:r>
            <a:r>
              <a:rPr lang="en-GB" dirty="0" smtClean="0"/>
              <a:t>95th–99th </a:t>
            </a:r>
            <a:r>
              <a:rPr lang="en-GB" dirty="0"/>
              <a:t>percentiles</a:t>
            </a:r>
            <a:r>
              <a:rPr lang="en-GB" dirty="0" smtClean="0"/>
              <a:t>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dirty="0" smtClean="0"/>
              <a:t>In </a:t>
            </a:r>
            <a:r>
              <a:rPr lang="en-GB" dirty="0"/>
              <a:t>euploid fetuses with NT &gt; 99th </a:t>
            </a:r>
            <a:r>
              <a:rPr lang="en-GB" dirty="0" smtClean="0"/>
              <a:t>percentile, </a:t>
            </a:r>
            <a:r>
              <a:rPr lang="en-GB" dirty="0" smtClean="0"/>
              <a:t>the </a:t>
            </a:r>
            <a:r>
              <a:rPr lang="en-GB" dirty="0"/>
              <a:t>risk of intellectual disability and ASD is </a:t>
            </a:r>
            <a:r>
              <a:rPr lang="en-GB" dirty="0" smtClean="0"/>
              <a:t>increased, </a:t>
            </a:r>
            <a:r>
              <a:rPr lang="en-GB" dirty="0"/>
              <a:t>but the absolute risk is reassuringly low (&lt; 1</a:t>
            </a:r>
            <a:r>
              <a:rPr lang="en-GB" dirty="0" smtClean="0"/>
              <a:t>%).</a:t>
            </a:r>
            <a:endParaRPr lang="en-GB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3320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1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6" name="Text Box 27"/>
          <p:cNvSpPr txBox="1">
            <a:spLocks noChangeArrowheads="1"/>
          </p:cNvSpPr>
          <p:nvPr/>
        </p:nvSpPr>
        <p:spPr bwMode="auto">
          <a:xfrm>
            <a:off x="2322165" y="1700808"/>
            <a:ext cx="4410075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/>
              <a:t>Strengths</a:t>
            </a:r>
          </a:p>
        </p:txBody>
      </p:sp>
      <p:sp>
        <p:nvSpPr>
          <p:cNvPr id="10" name="Rettangolo 9"/>
          <p:cNvSpPr/>
          <p:nvPr/>
        </p:nvSpPr>
        <p:spPr>
          <a:xfrm>
            <a:off x="179512" y="2317229"/>
            <a:ext cx="8784976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The large sample enabled 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separate </a:t>
            </a:r>
            <a:r>
              <a:rPr lang="en-GB" kern="0" spc="-10" dirty="0">
                <a:solidFill>
                  <a:sysClr val="windowText" lastClr="000000"/>
                </a:solidFill>
                <a:latin typeface="Arial"/>
              </a:rPr>
              <a:t>examination 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of the </a:t>
            </a:r>
            <a:r>
              <a:rPr lang="en-GB" kern="0" spc="-10" dirty="0">
                <a:solidFill>
                  <a:sysClr val="windowText" lastClr="000000"/>
                </a:solidFill>
                <a:latin typeface="Arial"/>
              </a:rPr>
              <a:t>impact of NT &gt; 99th percentile and NT 95th–99th percentiles. 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All </a:t>
            </a:r>
            <a:r>
              <a:rPr lang="en-GB" kern="0" spc="-10" dirty="0">
                <a:solidFill>
                  <a:sysClr val="windowText" lastClr="000000"/>
                </a:solidFill>
                <a:latin typeface="Arial"/>
              </a:rPr>
              <a:t>results 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were compared with a </a:t>
            </a:r>
            <a:r>
              <a:rPr lang="en-GB" kern="0" spc="-10" dirty="0">
                <a:solidFill>
                  <a:sysClr val="windowText" lastClr="000000"/>
                </a:solidFill>
                <a:latin typeface="Arial"/>
              </a:rPr>
              <a:t>control group of children with 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normal NT.</a:t>
            </a:r>
          </a:p>
          <a:p>
            <a:pPr marL="342900" indent="-342900" algn="just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kern="0" spc="-10" dirty="0">
                <a:solidFill>
                  <a:sysClr val="windowText" lastClr="000000"/>
                </a:solidFill>
                <a:latin typeface="Arial"/>
              </a:rPr>
              <a:t>The results are based on diagnoses made by physicians and are thus less prone to bias than are studies based on parental 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evaluation.</a:t>
            </a:r>
            <a:endParaRPr lang="en-GB" kern="0" spc="-10" dirty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665090" y="4186822"/>
            <a:ext cx="3779118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/>
              <a:t>Limitations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179512" y="4837509"/>
            <a:ext cx="8784976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Children were defined as </a:t>
            </a:r>
            <a:r>
              <a:rPr lang="en-GB" kern="0" spc="-10" dirty="0">
                <a:solidFill>
                  <a:sysClr val="windowText" lastClr="000000"/>
                </a:solidFill>
                <a:latin typeface="Arial"/>
              </a:rPr>
              <a:t>euploid if they had no pathogenic chromosomal analysis reported in the DCCR. The inclusion of children with undiagnosed chromosomal abnormalities might bias the estimates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. </a:t>
            </a:r>
          </a:p>
          <a:p>
            <a:pPr marL="342900" indent="-342900" algn="just" eaLnBrk="1" fontAlgn="auto" hangingPunct="1">
              <a:spcBef>
                <a:spcPct val="500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Neurodevelopmental </a:t>
            </a:r>
            <a:r>
              <a:rPr lang="en-GB" kern="0" spc="-10" dirty="0">
                <a:solidFill>
                  <a:sysClr val="windowText" lastClr="000000"/>
                </a:solidFill>
                <a:latin typeface="Arial"/>
              </a:rPr>
              <a:t>disorders are diagnosed rarely in early childhood, thus the relatively short follow-up will result in 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unidentified </a:t>
            </a:r>
            <a:r>
              <a:rPr lang="en-GB" kern="0" spc="-10" dirty="0">
                <a:solidFill>
                  <a:sysClr val="windowText" lastClr="000000"/>
                </a:solidFill>
                <a:latin typeface="Arial"/>
              </a:rPr>
              <a:t>cases 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within the </a:t>
            </a:r>
            <a:r>
              <a:rPr lang="en-GB" kern="0" spc="-10" dirty="0">
                <a:solidFill>
                  <a:sysClr val="windowText" lastClr="000000"/>
                </a:solidFill>
                <a:latin typeface="Arial"/>
              </a:rPr>
              <a:t>study cohort</a:t>
            </a:r>
            <a:r>
              <a:rPr lang="en-GB" kern="0" spc="-10" dirty="0" smtClean="0">
                <a:solidFill>
                  <a:sysClr val="windowText" lastClr="000000"/>
                </a:solidFill>
                <a:latin typeface="Arial"/>
              </a:rPr>
              <a:t>.</a:t>
            </a:r>
            <a:endParaRPr lang="en-GB" kern="0" spc="-10" dirty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0"/>
            <a:ext cx="9144000" cy="841375"/>
            <a:chOff x="0" y="3755"/>
            <a:chExt cx="5760" cy="582"/>
          </a:xfrm>
        </p:grpSpPr>
        <p:pic>
          <p:nvPicPr>
            <p:cNvPr id="1434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2884488" y="1862138"/>
            <a:ext cx="330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7" name="Segnaposto contenuto 2"/>
          <p:cNvSpPr txBox="1">
            <a:spLocks/>
          </p:cNvSpPr>
          <p:nvPr/>
        </p:nvSpPr>
        <p:spPr bwMode="auto">
          <a:xfrm>
            <a:off x="413792" y="2852936"/>
            <a:ext cx="8280920" cy="194421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457200" indent="-4572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en-US" altLang="en-US" sz="2000" dirty="0" smtClean="0"/>
              <a:t>Can we change our counselling for parents </a:t>
            </a:r>
            <a:r>
              <a:rPr lang="en-US" altLang="en-US" sz="2000" dirty="0" smtClean="0"/>
              <a:t>of a </a:t>
            </a:r>
            <a:r>
              <a:rPr lang="en-US" altLang="en-US" sz="2000" dirty="0" smtClean="0"/>
              <a:t>fetus with a NT measurement </a:t>
            </a:r>
            <a:r>
              <a:rPr lang="en-US" altLang="en-US" sz="2000" dirty="0" smtClean="0"/>
              <a:t>&gt;95th </a:t>
            </a:r>
            <a:r>
              <a:rPr lang="en-US" altLang="en-US" sz="2000" dirty="0" smtClean="0"/>
              <a:t>percentile and normal karyotype?</a:t>
            </a:r>
            <a:endParaRPr lang="en-US" altLang="en-US" sz="2000" dirty="0"/>
          </a:p>
          <a:p>
            <a:pPr algn="just">
              <a:defRPr/>
            </a:pPr>
            <a:endParaRPr lang="en-US" altLang="en-US" sz="2000" dirty="0" smtClean="0"/>
          </a:p>
          <a:p>
            <a:pPr algn="just">
              <a:defRPr/>
            </a:pPr>
            <a:r>
              <a:rPr lang="en-US" altLang="en-US" sz="2000" dirty="0" smtClean="0"/>
              <a:t>Can we reassure </a:t>
            </a:r>
            <a:r>
              <a:rPr lang="en-US" altLang="en-US" sz="2000" dirty="0"/>
              <a:t>parents of an expected normal outcome for euploid fetuses with NT &gt;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99th </a:t>
            </a:r>
            <a:r>
              <a:rPr lang="en-US" altLang="en-US" sz="2000" dirty="0" smtClean="0"/>
              <a:t>percentile?</a:t>
            </a:r>
            <a:endParaRPr lang="en-US" altLang="en-US" sz="2000" dirty="0"/>
          </a:p>
          <a:p>
            <a:pPr algn="just">
              <a:defRPr/>
            </a:pPr>
            <a:endParaRPr lang="en-US" altLang="en-US" sz="2000" dirty="0" smtClean="0"/>
          </a:p>
          <a:p>
            <a:pPr algn="just">
              <a:defRPr/>
            </a:pPr>
            <a:endParaRPr lang="en-US" altLang="en-US" sz="20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896310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00" name="Segnaposto contenuto 2"/>
          <p:cNvSpPr txBox="1">
            <a:spLocks/>
          </p:cNvSpPr>
          <p:nvPr/>
        </p:nvSpPr>
        <p:spPr bwMode="auto">
          <a:xfrm>
            <a:off x="323528" y="1844824"/>
            <a:ext cx="8352928" cy="494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/>
              <a:t>Associations between increased nuchal translucency (NT) and congenital malformations, chromosomal abnormalities, genetic syndromes and adverse pregnancy outcome have been demonstrated in numerous studies.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/>
              <a:t>The long-term outcome in euploid children with increased </a:t>
            </a:r>
            <a:r>
              <a:rPr lang="en-GB" sz="1800" dirty="0" smtClean="0"/>
              <a:t>prenatal NT </a:t>
            </a:r>
            <a:r>
              <a:rPr lang="en-GB" sz="1800" dirty="0" smtClean="0"/>
              <a:t>is, however, still undetermined.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altLang="en-US" sz="1800" kern="1000" dirty="0" smtClean="0"/>
              <a:t>Some studies have shown an association between increased NT and neurodevelopmental delay in up to 7.4% of euploid children, while others found no difference in development.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altLang="en-US" sz="1800" kern="1000" dirty="0" smtClean="0"/>
              <a:t>Overall, studies on this matter are scarce and heterogeneous and have been performed mainly on small cohorts.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altLang="en-US" sz="1800" kern="1000" dirty="0" smtClean="0"/>
              <a:t>Therefore, the information provided to pregnant women and their partners in the case of a fetus with increased NT and normal karyotype is limited.</a:t>
            </a:r>
            <a:endParaRPr lang="en-GB" altLang="en-US" sz="1800" kern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323528" y="2852936"/>
            <a:ext cx="8496944" cy="150810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2300" b="1" dirty="0" smtClean="0">
                <a:solidFill>
                  <a:srgbClr val="000000"/>
                </a:solidFill>
              </a:rPr>
              <a:t>To </a:t>
            </a:r>
            <a:r>
              <a:rPr lang="en-GB" altLang="en-US" sz="2300" b="1" dirty="0">
                <a:solidFill>
                  <a:srgbClr val="000000"/>
                </a:solidFill>
              </a:rPr>
              <a:t>investigate in euploid children the association between increased prenatal NT and neurodevelopmental disorders, defined as intellectual disability, autism spectrum disorders (ASD), cerebral palsy, epilepsy or febrile seizures.</a:t>
            </a:r>
          </a:p>
        </p:txBody>
      </p:sp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3633788" y="2093913"/>
            <a:ext cx="180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rgbClr val="000000"/>
                </a:solidFill>
              </a:rPr>
              <a:t>Objective</a:t>
            </a:r>
          </a:p>
        </p:txBody>
      </p:sp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615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842938" y="1628800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Methods</a:t>
            </a:r>
            <a:endParaRPr lang="en-GB" altLang="en-US" sz="2400" b="1" dirty="0"/>
          </a:p>
        </p:txBody>
      </p:sp>
      <p:sp>
        <p:nvSpPr>
          <p:cNvPr id="2" name="Rettangolo 1"/>
          <p:cNvSpPr/>
          <p:nvPr/>
        </p:nvSpPr>
        <p:spPr>
          <a:xfrm>
            <a:off x="179388" y="2358427"/>
            <a:ext cx="8712076" cy="3485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liveborn singleton infants in Denmark who had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NT measurement when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CRL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was 45–84mm, between 1 January 2008 and 31 March 2012, were included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11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Data were obtained on maternal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characteristics,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first-trimester risk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assessment, and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neonatal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outcome.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Children were divided by prenatal NT thickness into three groups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2613" indent="138113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Group 1:	NT </a:t>
            </a: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&lt; 95th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percentile</a:t>
            </a:r>
          </a:p>
          <a:p>
            <a:pPr marL="582613" indent="138113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2:</a:t>
            </a: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NT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95th–99th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percentile</a:t>
            </a:r>
          </a:p>
          <a:p>
            <a:pPr marL="582613" indent="138113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3:</a:t>
            </a: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NT </a:t>
            </a: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&gt; 99th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percentile</a:t>
            </a:r>
          </a:p>
          <a:p>
            <a:pPr marL="582613" indent="138113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-320675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were retrieved from the Danish Fetal Medicine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Database, where all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data from the screening program have been collected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from 2008.</a:t>
            </a: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717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ttangolo 1"/>
          <p:cNvSpPr/>
          <p:nvPr/>
        </p:nvSpPr>
        <p:spPr>
          <a:xfrm>
            <a:off x="323528" y="2261478"/>
            <a:ext cx="8568952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Chorionic villus sampling or amniocentesis was offered to women with a first-trimester risk of trisomy 21 of &gt; 1:300 or of trisomies 18 or 13 of &gt; 1:150. Invasive testing was also performed if a fetal malformation was detected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Postnatal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chromosome analysis included G-banded karyotyping,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multiplex ligation-dependent probe amplification (MLPA) for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microdeletions, subtelomere MLPA or array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comparative genomic hybridization (CGH).</a:t>
            </a:r>
            <a:endParaRPr lang="en-US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children with mosaicism or chromosomal abnormalities with evidence of pathogenicity, including those associated with genetic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syndromes,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were excluded.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Liveborn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children with no prenatal or postnatal genetic analyses were considered not to have manifestations leading to genetic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analysis,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and are referred to as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euploid.</a:t>
            </a: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842938" y="1628800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Methods</a:t>
            </a:r>
            <a:endParaRPr lang="en-GB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717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ttangolo 1"/>
          <p:cNvSpPr/>
          <p:nvPr/>
        </p:nvSpPr>
        <p:spPr>
          <a:xfrm>
            <a:off x="291145" y="2366761"/>
            <a:ext cx="8568952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All children in the cohort were followed prospectively from birth until 31 December 2014, providing a follow-up of 2 – 6 years. </a:t>
            </a:r>
            <a:endParaRPr lang="en-US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Data were retrieved from the National Patient Register (NPR) and Danish Psychiatric Central Register (DPCR), both nationwide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registries.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Diagnoses were categorized using the International Classification of Diseases, tenth revision (ICD-10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Diagnoses of intellectual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disability, cerebral palsy, epilepsy and febrile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seizures were investigated from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NPR. Diagnoses of ASD from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the DPCR.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Diagnoses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of childhood </a:t>
            </a:r>
            <a:r>
              <a:rPr lang="en-US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autism </a:t>
            </a: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were analyzed separately. </a:t>
            </a:r>
            <a:endParaRPr lang="en-US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842938" y="1628800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Methods</a:t>
            </a:r>
            <a:endParaRPr lang="en-GB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3424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95736" y="1594355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20" name="Rettangolo 19"/>
          <p:cNvSpPr/>
          <p:nvPr/>
        </p:nvSpPr>
        <p:spPr>
          <a:xfrm>
            <a:off x="395536" y="2394402"/>
            <a:ext cx="8280920" cy="416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dirty="0" smtClean="0"/>
              <a:t>A total </a:t>
            </a:r>
            <a:r>
              <a:rPr lang="en-GB" dirty="0"/>
              <a:t>of </a:t>
            </a:r>
            <a:r>
              <a:rPr lang="en-GB" dirty="0" smtClean="0"/>
              <a:t>229688 </a:t>
            </a:r>
            <a:r>
              <a:rPr lang="en-GB" dirty="0" smtClean="0"/>
              <a:t>NT </a:t>
            </a:r>
            <a:r>
              <a:rPr lang="en-GB" dirty="0"/>
              <a:t>scans </a:t>
            </a:r>
            <a:r>
              <a:rPr lang="en-GB" dirty="0"/>
              <a:t>were </a:t>
            </a:r>
            <a:r>
              <a:rPr lang="en-GB" dirty="0" smtClean="0"/>
              <a:t>performed at </a:t>
            </a:r>
            <a:r>
              <a:rPr lang="en-GB" dirty="0" smtClean="0"/>
              <a:t>CRL </a:t>
            </a:r>
            <a:r>
              <a:rPr lang="en-GB" dirty="0"/>
              <a:t>of 45 – 84 </a:t>
            </a:r>
            <a:r>
              <a:rPr lang="en-GB" dirty="0" smtClean="0"/>
              <a:t>mm.</a:t>
            </a:r>
            <a:endParaRPr lang="en-GB" dirty="0" smtClean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1400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dirty="0" smtClean="0"/>
              <a:t>Of these, </a:t>
            </a:r>
            <a:r>
              <a:rPr lang="en-GB" dirty="0" smtClean="0"/>
              <a:t>222964 </a:t>
            </a:r>
            <a:r>
              <a:rPr lang="en-GB" dirty="0" smtClean="0"/>
              <a:t>(97.1%) resulted in a live birth.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1400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dirty="0" smtClean="0"/>
              <a:t>Prenatal </a:t>
            </a:r>
            <a:r>
              <a:rPr lang="en-GB" dirty="0"/>
              <a:t>or postnatal chromosome analysis was performed in </a:t>
            </a:r>
            <a:r>
              <a:rPr lang="en-GB" dirty="0" smtClean="0"/>
              <a:t>10719 </a:t>
            </a:r>
            <a:r>
              <a:rPr lang="en-GB" dirty="0"/>
              <a:t>(4.8%) of the </a:t>
            </a:r>
            <a:r>
              <a:rPr lang="en-GB" dirty="0" smtClean="0"/>
              <a:t>liveborn </a:t>
            </a:r>
            <a:r>
              <a:rPr lang="en-GB" dirty="0" smtClean="0"/>
              <a:t>children, </a:t>
            </a:r>
            <a:r>
              <a:rPr lang="en-GB" dirty="0" smtClean="0"/>
              <a:t>of whom 459 </a:t>
            </a:r>
            <a:r>
              <a:rPr lang="en-GB" dirty="0"/>
              <a:t>(4.3%) had an abnormal </a:t>
            </a:r>
            <a:r>
              <a:rPr lang="en-GB" dirty="0" smtClean="0"/>
              <a:t>karyotype.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1400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b="1" dirty="0" smtClean="0"/>
              <a:t>222 </a:t>
            </a:r>
            <a:r>
              <a:rPr lang="en-GB" b="1" dirty="0"/>
              <a:t>505 </a:t>
            </a:r>
            <a:r>
              <a:rPr lang="en-GB" b="1" dirty="0" smtClean="0"/>
              <a:t>children </a:t>
            </a:r>
            <a:r>
              <a:rPr lang="en-GB" b="1" dirty="0"/>
              <a:t>were assumed to be chromosomally </a:t>
            </a:r>
            <a:r>
              <a:rPr lang="en-GB" b="1" dirty="0" smtClean="0"/>
              <a:t>normal and were divided into the 3 groups: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b="1" dirty="0" smtClean="0"/>
          </a:p>
          <a:p>
            <a:pPr marL="582613" indent="138113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Group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1 -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NT </a:t>
            </a: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&lt; 95th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percentile: </a:t>
            </a:r>
            <a:r>
              <a:rPr lang="en-GB" b="1" dirty="0" smtClean="0"/>
              <a:t>217103 </a:t>
            </a:r>
            <a:r>
              <a:rPr lang="en-GB" b="1" dirty="0"/>
              <a:t>(97.6%) </a:t>
            </a:r>
            <a:endParaRPr lang="en-US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2613" indent="138113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2 - NT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95th–99th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percentiles: </a:t>
            </a:r>
            <a:r>
              <a:rPr lang="en-GB" b="1" dirty="0" smtClean="0"/>
              <a:t>4760 </a:t>
            </a:r>
            <a:r>
              <a:rPr lang="en-GB" b="1" dirty="0"/>
              <a:t>(2.1%)</a:t>
            </a:r>
            <a:endParaRPr lang="en-US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2613" indent="138113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3 - NT </a:t>
            </a:r>
            <a:r>
              <a:rPr lang="en-US" b="1" kern="0" dirty="0">
                <a:latin typeface="Arial" panose="020B0604020202020204" pitchFamily="34" charset="0"/>
                <a:cs typeface="Arial" panose="020B0604020202020204" pitchFamily="34" charset="0"/>
              </a:rPr>
              <a:t>&gt; 99th </a:t>
            </a:r>
            <a:r>
              <a:rPr lang="en-US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percentile: </a:t>
            </a:r>
            <a:r>
              <a:rPr lang="en-GB" b="1" dirty="0" smtClean="0"/>
              <a:t>642 </a:t>
            </a:r>
            <a:r>
              <a:rPr lang="en-GB" b="1" dirty="0"/>
              <a:t>(0.3%) </a:t>
            </a:r>
          </a:p>
          <a:p>
            <a:pPr marL="582613" algn="just" eaLnBrk="1" hangingPunct="1">
              <a:lnSpc>
                <a:spcPct val="90000"/>
              </a:lnSpc>
              <a:defRPr/>
            </a:pPr>
            <a:endParaRPr lang="en-GB" b="1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kern="0" dirty="0">
                <a:latin typeface="Arial" panose="020B0604020202020204" pitchFamily="34" charset="0"/>
                <a:cs typeface="Arial" panose="020B0604020202020204" pitchFamily="34" charset="0"/>
              </a:rPr>
              <a:t>total of </a:t>
            </a:r>
            <a:r>
              <a:rPr lang="en-GB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10424 </a:t>
            </a:r>
            <a:r>
              <a:rPr lang="en-GB" kern="0" dirty="0">
                <a:latin typeface="Arial" panose="020B0604020202020204" pitchFamily="34" charset="0"/>
                <a:cs typeface="Arial" panose="020B0604020202020204" pitchFamily="34" charset="0"/>
              </a:rPr>
              <a:t>children had a diagnosis of intellectual </a:t>
            </a:r>
            <a:r>
              <a:rPr lang="en-GB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disability, ASD</a:t>
            </a:r>
            <a:r>
              <a:rPr lang="en-GB" kern="0" dirty="0">
                <a:latin typeface="Arial" panose="020B0604020202020204" pitchFamily="34" charset="0"/>
                <a:cs typeface="Arial" panose="020B0604020202020204" pitchFamily="34" charset="0"/>
              </a:rPr>
              <a:t>, cerebral palsy, epilepsy or febrile seizures. </a:t>
            </a:r>
          </a:p>
          <a:p>
            <a:pPr marL="44450" indent="103188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770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95736" y="1887215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20" name="Rettangolo 19"/>
          <p:cNvSpPr/>
          <p:nvPr/>
        </p:nvSpPr>
        <p:spPr>
          <a:xfrm>
            <a:off x="251520" y="2636912"/>
            <a:ext cx="8496944" cy="2834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b="1" dirty="0" smtClean="0"/>
              <a:t>The </a:t>
            </a:r>
            <a:r>
              <a:rPr lang="en-GB" b="1" dirty="0"/>
              <a:t>prevalence of children with one or more diagnoses was similar in all groups</a:t>
            </a:r>
            <a:r>
              <a:rPr lang="en-GB" dirty="0"/>
              <a:t>, with 4.7% in Groups </a:t>
            </a:r>
            <a:r>
              <a:rPr lang="en-GB" dirty="0" smtClean="0"/>
              <a:t>1 and 2 and 4.8% in Group 3.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b="1" dirty="0"/>
              <a:t>Fetal NT </a:t>
            </a:r>
            <a:r>
              <a:rPr lang="en-GB" b="1" dirty="0" smtClean="0"/>
              <a:t>&gt;99th </a:t>
            </a:r>
            <a:r>
              <a:rPr lang="en-GB" b="1" dirty="0"/>
              <a:t>percentile was associated with intellectual </a:t>
            </a:r>
            <a:r>
              <a:rPr lang="en-GB" b="1" dirty="0" smtClean="0"/>
              <a:t>disability </a:t>
            </a:r>
            <a:r>
              <a:rPr lang="en-GB" dirty="0" smtClean="0"/>
              <a:t>(0.3%), </a:t>
            </a:r>
            <a:r>
              <a:rPr lang="en-GB" dirty="0"/>
              <a:t>with an OR of 6.16 (95% CI, </a:t>
            </a:r>
            <a:r>
              <a:rPr lang="en-GB" dirty="0" smtClean="0"/>
              <a:t>1.51–25.0</a:t>
            </a:r>
            <a:r>
              <a:rPr lang="en-GB" dirty="0" smtClean="0"/>
              <a:t>) </a:t>
            </a:r>
            <a:r>
              <a:rPr lang="en-GB" b="1" dirty="0" smtClean="0"/>
              <a:t>and ASD </a:t>
            </a:r>
            <a:r>
              <a:rPr lang="en-GB" dirty="0" smtClean="0"/>
              <a:t>(0.78%), </a:t>
            </a:r>
            <a:r>
              <a:rPr lang="en-GB" dirty="0" smtClean="0"/>
              <a:t>with an </a:t>
            </a:r>
            <a:r>
              <a:rPr lang="en-GB" dirty="0" smtClean="0"/>
              <a:t>OR of </a:t>
            </a:r>
            <a:r>
              <a:rPr lang="en-GB" dirty="0"/>
              <a:t>2.48 (95% CI, </a:t>
            </a:r>
            <a:r>
              <a:rPr lang="en-GB" dirty="0" smtClean="0"/>
              <a:t>1.02–5.99</a:t>
            </a:r>
            <a:r>
              <a:rPr lang="en-GB" dirty="0" smtClean="0"/>
              <a:t>). 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b="1" dirty="0"/>
              <a:t>Cerebral palsy, epilepsy and febrile seizures showed no association with an NT &gt; 99th </a:t>
            </a:r>
            <a:r>
              <a:rPr lang="en-GB" b="1" dirty="0" smtClean="0"/>
              <a:t>percentile</a:t>
            </a:r>
            <a:r>
              <a:rPr lang="en-GB" dirty="0" smtClean="0"/>
              <a:t>. There was no </a:t>
            </a:r>
            <a:r>
              <a:rPr lang="en-GB" dirty="0"/>
              <a:t>association between NT 95th–99th percentiles and any of the investigated neurological or psychiatric diagnoses.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428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95736" y="1628800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20" name="Rettangolo 19"/>
          <p:cNvSpPr/>
          <p:nvPr/>
        </p:nvSpPr>
        <p:spPr>
          <a:xfrm>
            <a:off x="504056" y="5901138"/>
            <a:ext cx="838842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1600" dirty="0"/>
              <a:t>Fetal NT &gt;99th percentile was associated with intellectual </a:t>
            </a:r>
            <a:r>
              <a:rPr lang="en-GB" sz="1600" dirty="0" smtClean="0"/>
              <a:t>disability and ASD.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1600" dirty="0" smtClean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1600" dirty="0"/>
              <a:t>The </a:t>
            </a:r>
            <a:r>
              <a:rPr lang="en-GB" sz="1600" dirty="0" smtClean="0"/>
              <a:t>prevalence </a:t>
            </a:r>
            <a:r>
              <a:rPr lang="en-GB" sz="1600" dirty="0"/>
              <a:t>of diagnoses </a:t>
            </a:r>
            <a:r>
              <a:rPr lang="en-GB" sz="1600" dirty="0" smtClean="0"/>
              <a:t>of </a:t>
            </a:r>
            <a:r>
              <a:rPr lang="en-GB" sz="1600" dirty="0"/>
              <a:t>the ICD-10 G-group </a:t>
            </a:r>
            <a:r>
              <a:rPr lang="en-GB" sz="1600" dirty="0" smtClean="0"/>
              <a:t>was </a:t>
            </a:r>
            <a:r>
              <a:rPr lang="en-GB" sz="1600" dirty="0"/>
              <a:t>higher in Group </a:t>
            </a:r>
            <a:r>
              <a:rPr lang="en-GB" sz="1600" dirty="0" smtClean="0"/>
              <a:t>3</a:t>
            </a:r>
            <a:endParaRPr lang="en-GB" sz="1600" dirty="0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0" y="941819"/>
            <a:ext cx="9108504" cy="569387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b="1" kern="0" dirty="0">
                <a:solidFill>
                  <a:srgbClr val="FFFFFF"/>
                </a:solidFill>
                <a:latin typeface="Arial"/>
              </a:rPr>
              <a:t>Increased nuchal translucency thickness and risk of neurodevelopmental disorders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kern="0" dirty="0">
                <a:solidFill>
                  <a:srgbClr val="FFFFFF"/>
                </a:solidFill>
                <a:latin typeface="Arial"/>
              </a:rPr>
              <a:t>Hellmuth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2017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3" name="Gruppo 32"/>
          <p:cNvGrpSpPr/>
          <p:nvPr/>
        </p:nvGrpSpPr>
        <p:grpSpPr>
          <a:xfrm>
            <a:off x="169063" y="2204864"/>
            <a:ext cx="8867433" cy="3505772"/>
            <a:chOff x="97496" y="2443508"/>
            <a:chExt cx="8867433" cy="3505772"/>
          </a:xfrm>
        </p:grpSpPr>
        <p:grpSp>
          <p:nvGrpSpPr>
            <p:cNvPr id="12" name="Gruppo 11"/>
            <p:cNvGrpSpPr/>
            <p:nvPr/>
          </p:nvGrpSpPr>
          <p:grpSpPr>
            <a:xfrm>
              <a:off x="107504" y="2443508"/>
              <a:ext cx="8857425" cy="3505772"/>
              <a:chOff x="251079" y="2420888"/>
              <a:chExt cx="8604889" cy="3292943"/>
            </a:xfrm>
          </p:grpSpPr>
          <p:pic>
            <p:nvPicPr>
              <p:cNvPr id="10" name="Immagine 9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83571"/>
              <a:stretch/>
            </p:blipFill>
            <p:spPr>
              <a:xfrm>
                <a:off x="251079" y="2420888"/>
                <a:ext cx="1651234" cy="3292943"/>
              </a:xfrm>
              <a:prstGeom prst="rect">
                <a:avLst/>
              </a:prstGeom>
            </p:spPr>
          </p:pic>
          <p:pic>
            <p:nvPicPr>
              <p:cNvPr id="23" name="Immagine 22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1494" r="-1070"/>
              <a:stretch/>
            </p:blipFill>
            <p:spPr>
              <a:xfrm>
                <a:off x="1863018" y="2420888"/>
                <a:ext cx="6992950" cy="3292943"/>
              </a:xfrm>
              <a:prstGeom prst="rect">
                <a:avLst/>
              </a:prstGeom>
            </p:spPr>
          </p:pic>
        </p:grpSp>
        <p:cxnSp>
          <p:nvCxnSpPr>
            <p:cNvPr id="14" name="Connettore 1 13"/>
            <p:cNvCxnSpPr/>
            <p:nvPr/>
          </p:nvCxnSpPr>
          <p:spPr bwMode="auto">
            <a:xfrm>
              <a:off x="1807198" y="2852936"/>
              <a:ext cx="1468658" cy="0"/>
            </a:xfrm>
            <a:prstGeom prst="line">
              <a:avLst/>
            </a:prstGeom>
            <a:solidFill>
              <a:schemeClr val="accent1"/>
            </a:solidFill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Connettore 1 31"/>
            <p:cNvCxnSpPr/>
            <p:nvPr/>
          </p:nvCxnSpPr>
          <p:spPr bwMode="auto">
            <a:xfrm>
              <a:off x="3923928" y="2708920"/>
              <a:ext cx="1898955" cy="0"/>
            </a:xfrm>
            <a:prstGeom prst="line">
              <a:avLst/>
            </a:prstGeom>
            <a:solidFill>
              <a:schemeClr val="accent1"/>
            </a:solidFill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Connettore 1 33"/>
            <p:cNvCxnSpPr/>
            <p:nvPr/>
          </p:nvCxnSpPr>
          <p:spPr bwMode="auto">
            <a:xfrm>
              <a:off x="6777621" y="2708920"/>
              <a:ext cx="1682811" cy="0"/>
            </a:xfrm>
            <a:prstGeom prst="line">
              <a:avLst/>
            </a:prstGeom>
            <a:solidFill>
              <a:schemeClr val="accent1"/>
            </a:solidFill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Rettangolo 30"/>
            <p:cNvSpPr/>
            <p:nvPr/>
          </p:nvSpPr>
          <p:spPr bwMode="auto">
            <a:xfrm>
              <a:off x="107504" y="3861048"/>
              <a:ext cx="1719709" cy="504056"/>
            </a:xfrm>
            <a:prstGeom prst="rect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7" name="Rettangolo 36"/>
            <p:cNvSpPr/>
            <p:nvPr/>
          </p:nvSpPr>
          <p:spPr bwMode="auto">
            <a:xfrm>
              <a:off x="6516216" y="3861048"/>
              <a:ext cx="2339752" cy="504056"/>
            </a:xfrm>
            <a:prstGeom prst="rect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8" name="Rettangolo 37"/>
            <p:cNvSpPr/>
            <p:nvPr/>
          </p:nvSpPr>
          <p:spPr bwMode="auto">
            <a:xfrm>
              <a:off x="97496" y="5445224"/>
              <a:ext cx="1719709" cy="504056"/>
            </a:xfrm>
            <a:prstGeom prst="rect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40" name="Rettangolo 39"/>
            <p:cNvSpPr/>
            <p:nvPr/>
          </p:nvSpPr>
          <p:spPr bwMode="auto">
            <a:xfrm>
              <a:off x="6480720" y="5445224"/>
              <a:ext cx="2339752" cy="337420"/>
            </a:xfrm>
            <a:prstGeom prst="rect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612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22871</TotalTime>
  <Words>1183</Words>
  <Application>Microsoft Office PowerPoint</Application>
  <PresentationFormat>On-screen Show (4:3)</PresentationFormat>
  <Paragraphs>123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Asma Khalil</dc:creator>
  <cp:lastModifiedBy>Alice Garrett</cp:lastModifiedBy>
  <cp:revision>839</cp:revision>
  <dcterms:created xsi:type="dcterms:W3CDTF">2011-05-07T13:59:23Z</dcterms:created>
  <dcterms:modified xsi:type="dcterms:W3CDTF">2017-04-20T08:32:56Z</dcterms:modified>
</cp:coreProperties>
</file>