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7"/>
  </p:notesMasterIdLst>
  <p:sldIdLst>
    <p:sldId id="329" r:id="rId3"/>
    <p:sldId id="350" r:id="rId4"/>
    <p:sldId id="349" r:id="rId5"/>
    <p:sldId id="400" r:id="rId6"/>
    <p:sldId id="401" r:id="rId7"/>
    <p:sldId id="402" r:id="rId8"/>
    <p:sldId id="415" r:id="rId9"/>
    <p:sldId id="416" r:id="rId10"/>
    <p:sldId id="420" r:id="rId11"/>
    <p:sldId id="421" r:id="rId12"/>
    <p:sldId id="422" r:id="rId13"/>
    <p:sldId id="353" r:id="rId14"/>
    <p:sldId id="413" r:id="rId15"/>
    <p:sldId id="382" r:id="rId16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1DE"/>
    <a:srgbClr val="F2D6E4"/>
    <a:srgbClr val="EADEE7"/>
    <a:srgbClr val="ED1D24"/>
    <a:srgbClr val="445895"/>
    <a:srgbClr val="CDDEFF"/>
    <a:srgbClr val="002060"/>
    <a:srgbClr val="F0F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6" autoAdjust="0"/>
    <p:restoredTop sz="98967" autoAdjust="0"/>
  </p:normalViewPr>
  <p:slideViewPr>
    <p:cSldViewPr>
      <p:cViewPr>
        <p:scale>
          <a:sx n="80" d="100"/>
          <a:sy n="80" d="100"/>
        </p:scale>
        <p:origin x="-2646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03/08/2016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204F89-6626-497E-9A88-50DB7FBB5553}" type="slidenum">
              <a:rPr lang="x-none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77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204F89-6626-497E-9A88-50DB7FBB5553}" type="slidenum">
              <a:rPr lang="x-none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226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it-IT" altLang="it-IT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3A9BD3E-620F-469B-AB3A-F1F429DB219E}" type="slidenum">
              <a:rPr lang="en-GB" smtClean="0">
                <a:solidFill>
                  <a:srgbClr val="000000"/>
                </a:solidFill>
                <a:latin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71690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14</a:t>
            </a:fld>
            <a:endParaRPr lang="it-IT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7752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0463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204F89-6626-497E-9A88-50DB7FBB5553}" type="slidenum">
              <a:rPr lang="x-none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78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204F89-6626-497E-9A88-50DB7FBB5553}" type="slidenum">
              <a:rPr lang="x-none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408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120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C99610-769B-47CA-8CEF-BDADFA3AED2D}" type="slidenum">
              <a:rPr lang="x-none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786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204F89-6626-497E-9A88-50DB7FBB5553}" type="slidenum">
              <a:rPr lang="x-none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51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204F89-6626-497E-9A88-50DB7FBB5553}" type="slidenum">
              <a:rPr lang="x-none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149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204F89-6626-497E-9A88-50DB7FBB5553}" type="slidenum">
              <a:rPr lang="x-none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159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15781" y="1268760"/>
            <a:ext cx="87487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 </a:t>
            </a:r>
            <a:r>
              <a:rPr lang="en-GB" altLang="it-IT" b="1" i="0" dirty="0" smtClean="0">
                <a:solidFill>
                  <a:srgbClr val="000000"/>
                </a:solidFill>
                <a:cs typeface="Arial" panose="020B0604020202020204" pitchFamily="34" charset="0"/>
              </a:rPr>
              <a:t>August 2016</a:t>
            </a:r>
            <a:endParaRPr lang="en-GB" altLang="it-IT" b="1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1043609" y="2158868"/>
            <a:ext cx="7273776" cy="278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US" sz="2200" b="1" i="0" dirty="0"/>
              <a:t>Dydrogesterone versus progesterone for luteal-phase support: systematic review and meta-analysis of randomized controlled </a:t>
            </a:r>
            <a:r>
              <a:rPr lang="en-US" sz="2200" b="1" i="0" dirty="0" smtClean="0"/>
              <a:t>trials 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US" sz="2200" b="1" i="0" dirty="0"/>
          </a:p>
          <a:p>
            <a:pPr algn="ctr">
              <a:buNone/>
            </a:pPr>
            <a:r>
              <a:rPr lang="en-US" sz="2400" dirty="0" smtClean="0"/>
              <a:t>Barbosa</a:t>
            </a:r>
            <a:r>
              <a:rPr lang="en-US" sz="2400" dirty="0"/>
              <a:t> </a:t>
            </a:r>
            <a:r>
              <a:rPr lang="en-US" sz="2400" dirty="0" smtClean="0"/>
              <a:t>MWP, </a:t>
            </a:r>
            <a:r>
              <a:rPr lang="en-US" sz="2400" dirty="0"/>
              <a:t>Silva LR, Navarro PA, </a:t>
            </a:r>
            <a:r>
              <a:rPr lang="en-US" sz="2400" dirty="0" err="1"/>
              <a:t>Ferriani</a:t>
            </a:r>
            <a:r>
              <a:rPr lang="en-US" sz="2400" dirty="0"/>
              <a:t> RA, </a:t>
            </a:r>
            <a:r>
              <a:rPr lang="en-US" sz="2400" dirty="0" err="1"/>
              <a:t>Nastri</a:t>
            </a:r>
            <a:r>
              <a:rPr lang="en-US" sz="2400" dirty="0"/>
              <a:t> CO, Martins </a:t>
            </a:r>
            <a:r>
              <a:rPr lang="en-US" sz="2400" dirty="0" smtClean="0"/>
              <a:t>WP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000" dirty="0">
                <a:cs typeface="Arial" charset="0"/>
              </a:rPr>
              <a:t>Volume 48, Issue </a:t>
            </a:r>
            <a:r>
              <a:rPr lang="en-GB" altLang="en-US" sz="2000" dirty="0" smtClean="0">
                <a:cs typeface="Arial" charset="0"/>
              </a:rPr>
              <a:t>2, </a:t>
            </a:r>
            <a:r>
              <a:rPr lang="en-GB" altLang="en-US" sz="2000" dirty="0">
                <a:cs typeface="Arial" charset="0"/>
              </a:rPr>
              <a:t>Date: </a:t>
            </a:r>
            <a:r>
              <a:rPr lang="en-GB" altLang="en-US" sz="2000" dirty="0" smtClean="0">
                <a:cs typeface="Arial" charset="0"/>
              </a:rPr>
              <a:t>August, </a:t>
            </a:r>
            <a:r>
              <a:rPr lang="en-GB" altLang="en-US" sz="2000" dirty="0">
                <a:cs typeface="Arial" charset="0"/>
              </a:rPr>
              <a:t>pages </a:t>
            </a:r>
            <a:r>
              <a:rPr lang="en-GB" altLang="en-US" sz="2000" dirty="0" smtClean="0">
                <a:cs typeface="Arial" charset="0"/>
              </a:rPr>
              <a:t>161–170</a:t>
            </a:r>
            <a:endParaRPr lang="en-GB" altLang="en-US" sz="2000" dirty="0">
              <a:cs typeface="Arial" charset="0"/>
            </a:endParaRPr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627784" y="5517236"/>
            <a:ext cx="568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0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Dr Aly Youssef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0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3" y="5080446"/>
            <a:ext cx="2094036" cy="1732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4039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236925" y="2242026"/>
            <a:ext cx="8637122" cy="2339102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1900" i="0" dirty="0">
                <a:latin typeface="+mn-lt"/>
              </a:rPr>
              <a:t>Overall, there was no evidence of effect of the use of oral dydrogesterone compared with vaginal progesterone on clinical pregnancy (RR, 1.07 (95</a:t>
            </a:r>
            <a:r>
              <a:rPr lang="en-US" sz="1900" i="0" dirty="0" smtClean="0">
                <a:latin typeface="+mn-lt"/>
              </a:rPr>
              <a:t>% CI</a:t>
            </a:r>
            <a:r>
              <a:rPr lang="en-US" sz="1900" i="0" dirty="0">
                <a:latin typeface="+mn-lt"/>
              </a:rPr>
              <a:t>, </a:t>
            </a:r>
            <a:r>
              <a:rPr lang="en-US" sz="1900" i="0" dirty="0" smtClean="0">
                <a:latin typeface="+mn-lt"/>
              </a:rPr>
              <a:t>0.93–1.23))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endParaRPr lang="en-US" sz="1900" i="0" dirty="0" smtClean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000" i="0" dirty="0"/>
              <a:t>S</a:t>
            </a:r>
            <a:r>
              <a:rPr lang="en-US" sz="2000" i="0" dirty="0" smtClean="0"/>
              <a:t>ubgroup </a:t>
            </a:r>
            <a:r>
              <a:rPr lang="en-US" sz="2000" i="0" dirty="0"/>
              <a:t>analysis </a:t>
            </a:r>
            <a:r>
              <a:rPr lang="en-US" sz="2000" i="0" dirty="0" smtClean="0"/>
              <a:t>showed that </a:t>
            </a:r>
            <a:r>
              <a:rPr lang="en-US" sz="2000" i="0" dirty="0"/>
              <a:t>oral dydrogesterone is associated with improved clinical pregnancy rate when compared with vaginal progesterone </a:t>
            </a:r>
            <a:r>
              <a:rPr lang="en-US" sz="2000" b="1" i="0" dirty="0"/>
              <a:t>capsules</a:t>
            </a:r>
            <a:r>
              <a:rPr lang="en-US" sz="2000" i="0" dirty="0"/>
              <a:t> </a:t>
            </a:r>
            <a:r>
              <a:rPr lang="en-US" sz="2000" i="0" dirty="0" smtClean="0"/>
              <a:t>(RR </a:t>
            </a:r>
            <a:r>
              <a:rPr lang="en-US" sz="2000" i="0" dirty="0"/>
              <a:t>1.19 (95% CI, 1.04 </a:t>
            </a:r>
            <a:r>
              <a:rPr lang="en-US" sz="2000" i="0" dirty="0" smtClean="0"/>
              <a:t>–1.36))</a:t>
            </a:r>
            <a:endParaRPr lang="en-US" sz="2000" i="0" dirty="0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948234" y="1676632"/>
            <a:ext cx="67682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 i="0" dirty="0">
                <a:latin typeface="Arial" charset="0"/>
              </a:rPr>
              <a:t>Synthesis of </a:t>
            </a:r>
            <a:r>
              <a:rPr lang="en-GB" sz="2400" b="1" i="0" dirty="0" smtClean="0">
                <a:latin typeface="Arial" charset="0"/>
              </a:rPr>
              <a:t>results: Clinical </a:t>
            </a:r>
            <a:r>
              <a:rPr lang="en-GB" sz="2400" b="1" i="0" dirty="0">
                <a:latin typeface="Arial" charset="0"/>
              </a:rPr>
              <a:t>pregnancy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56642" y="4839543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 i="0" dirty="0" smtClean="0">
                <a:latin typeface="Arial" charset="0"/>
              </a:rPr>
              <a:t>Synthesis of results: Miscarriage</a:t>
            </a:r>
            <a:endParaRPr lang="en-GB" sz="2400" b="1" dirty="0">
              <a:latin typeface="Arial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236925" y="5569171"/>
            <a:ext cx="8637122" cy="969496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900" i="0" dirty="0">
                <a:latin typeface="+mn-lt"/>
              </a:rPr>
              <a:t>Overall, there was no evidence of effect of the use of oral dydrogesterone compared with vaginal progesterone on miscarriage (RR, 0.77 (95% CI, </a:t>
            </a:r>
            <a:r>
              <a:rPr lang="en-US" sz="1900" i="0" dirty="0" smtClean="0">
                <a:latin typeface="+mn-lt"/>
              </a:rPr>
              <a:t>0.53–1.10)) </a:t>
            </a:r>
            <a:endParaRPr lang="en-US" sz="190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62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4039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256462" y="2414518"/>
            <a:ext cx="8708032" cy="3908762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1900" i="0" dirty="0">
                <a:latin typeface="+mn-lt"/>
              </a:rPr>
              <a:t>Substantial </a:t>
            </a:r>
            <a:r>
              <a:rPr lang="en-US" sz="1900" i="0" dirty="0" smtClean="0">
                <a:latin typeface="+mn-lt"/>
              </a:rPr>
              <a:t>heterogeneity </a:t>
            </a:r>
            <a:r>
              <a:rPr lang="en-US" sz="1900" i="0" dirty="0">
                <a:latin typeface="+mn-lt"/>
              </a:rPr>
              <a:t>was found for all side effects described by the two studies reporting on this outcome and therefore the results were not </a:t>
            </a:r>
            <a:r>
              <a:rPr lang="en-US" sz="1900" i="0" dirty="0" smtClean="0">
                <a:latin typeface="+mn-lt"/>
              </a:rPr>
              <a:t>pooled.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endParaRPr lang="en-US" sz="1900" i="0" dirty="0" smtClean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1900" i="0" dirty="0" smtClean="0">
                <a:latin typeface="+mn-lt"/>
              </a:rPr>
              <a:t>One </a:t>
            </a:r>
            <a:r>
              <a:rPr lang="en-US" sz="1900" i="0" dirty="0">
                <a:latin typeface="+mn-lt"/>
              </a:rPr>
              <a:t>study of 80 </a:t>
            </a:r>
            <a:r>
              <a:rPr lang="en-US" sz="1900" i="0" dirty="0" smtClean="0">
                <a:latin typeface="+mn-lt"/>
              </a:rPr>
              <a:t>women </a:t>
            </a:r>
            <a:r>
              <a:rPr lang="en-US" sz="1900" i="0" dirty="0">
                <a:latin typeface="+mn-lt"/>
              </a:rPr>
              <a:t>reported a comparison of the side effects of oral dydrogesterone </a:t>
            </a:r>
            <a:r>
              <a:rPr lang="en-US" sz="1900" dirty="0">
                <a:latin typeface="+mn-lt"/>
              </a:rPr>
              <a:t>vs</a:t>
            </a:r>
            <a:r>
              <a:rPr lang="en-US" sz="1900" i="0" dirty="0">
                <a:latin typeface="+mn-lt"/>
              </a:rPr>
              <a:t> vaginal progesterone and found a greater incidence of vaginal bleeding and nausea in those using oral </a:t>
            </a:r>
            <a:r>
              <a:rPr lang="en-US" sz="1900" i="0" dirty="0" err="1" smtClean="0">
                <a:latin typeface="+mn-lt"/>
              </a:rPr>
              <a:t>dydrogesterone</a:t>
            </a:r>
            <a:r>
              <a:rPr lang="en-US" sz="1900" i="0" dirty="0" smtClean="0">
                <a:latin typeface="+mn-lt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endParaRPr lang="en-US" sz="1900" i="0" dirty="0" smtClean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1900" i="0" dirty="0" smtClean="0">
                <a:latin typeface="+mn-lt"/>
              </a:rPr>
              <a:t>Another </a:t>
            </a:r>
            <a:r>
              <a:rPr lang="en-US" sz="1900" i="0" dirty="0">
                <a:latin typeface="+mn-lt"/>
              </a:rPr>
              <a:t>study of 821 </a:t>
            </a:r>
            <a:r>
              <a:rPr lang="en-US" sz="1900" i="0" dirty="0" smtClean="0">
                <a:latin typeface="+mn-lt"/>
              </a:rPr>
              <a:t>women found </a:t>
            </a:r>
            <a:r>
              <a:rPr lang="en-US" sz="1900" i="0" dirty="0">
                <a:latin typeface="+mn-lt"/>
              </a:rPr>
              <a:t>that fewer women using oral dydrogesterone complained of interference with coitus, abdominal pain, perineal irritation, or vaginal </a:t>
            </a:r>
            <a:r>
              <a:rPr lang="en-US" sz="1900" i="0" dirty="0" smtClean="0">
                <a:latin typeface="+mn-lt"/>
              </a:rPr>
              <a:t>discharge. </a:t>
            </a:r>
            <a:r>
              <a:rPr lang="en-US" sz="1900" i="0" dirty="0">
                <a:latin typeface="+mn-lt"/>
              </a:rPr>
              <a:t>T</a:t>
            </a:r>
            <a:r>
              <a:rPr lang="en-US" sz="1900" i="0" dirty="0" smtClean="0">
                <a:latin typeface="+mn-lt"/>
              </a:rPr>
              <a:t>here </a:t>
            </a:r>
            <a:r>
              <a:rPr lang="en-US" sz="1900" i="0" dirty="0">
                <a:latin typeface="+mn-lt"/>
              </a:rPr>
              <a:t>was no significant difference between the groups in vaginal bleeding, nausea, headache, dizziness, somnolence, breast fullness or bloating. 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971600" y="1634699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 i="0" dirty="0">
                <a:latin typeface="Arial" charset="0"/>
              </a:rPr>
              <a:t>Synthesis of </a:t>
            </a:r>
            <a:r>
              <a:rPr lang="en-GB" sz="2400" b="1" i="0" dirty="0" smtClean="0">
                <a:latin typeface="Arial" charset="0"/>
              </a:rPr>
              <a:t>results: Side effects</a:t>
            </a:r>
            <a:endParaRPr lang="en-GB" sz="2400" b="1" i="0" dirty="0">
              <a:latin typeface="Arial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0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1021862" y="1549974"/>
            <a:ext cx="722505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it-IT" sz="2400" b="1" i="0" dirty="0" smtClean="0"/>
              <a:t>Discussion and </a:t>
            </a:r>
            <a:r>
              <a:rPr lang="en-GB" altLang="it-IT" sz="2400" b="1" i="0" dirty="0"/>
              <a:t>implications for clinical practice</a:t>
            </a:r>
            <a:endParaRPr lang="en-GB" altLang="it-IT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2400" dirty="0"/>
          </a:p>
        </p:txBody>
      </p:sp>
      <p:sp>
        <p:nvSpPr>
          <p:cNvPr id="9" name="Rectangle 8"/>
          <p:cNvSpPr/>
          <p:nvPr/>
        </p:nvSpPr>
        <p:spPr>
          <a:xfrm>
            <a:off x="146479" y="2020265"/>
            <a:ext cx="8818015" cy="4270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i="0" dirty="0"/>
              <a:t>Overall, </a:t>
            </a:r>
            <a:r>
              <a:rPr lang="en-US" sz="1900" i="0" dirty="0" smtClean="0"/>
              <a:t>the present meta-analysis observed </a:t>
            </a:r>
            <a:r>
              <a:rPr lang="en-US" sz="1900" i="0" dirty="0"/>
              <a:t>that oral dydrogesterone was as effective as vaginal progesterone for </a:t>
            </a:r>
            <a:r>
              <a:rPr lang="en-US" sz="1900" i="0" dirty="0" smtClean="0"/>
              <a:t>LPS</a:t>
            </a:r>
          </a:p>
          <a:p>
            <a:pPr marL="342891" indent="-34289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i="0" dirty="0" smtClean="0"/>
              <a:t>Oral dydrogesterone can thus be considered </a:t>
            </a:r>
            <a:r>
              <a:rPr lang="en-US" sz="1900" i="0" dirty="0"/>
              <a:t>a good option for clinical practice, since it provides similar results, with reduced costs </a:t>
            </a:r>
            <a:r>
              <a:rPr lang="en-US" sz="1900" i="0" dirty="0" smtClean="0"/>
              <a:t>and </a:t>
            </a:r>
            <a:r>
              <a:rPr lang="en-US" sz="1900" i="0" dirty="0"/>
              <a:t>less </a:t>
            </a:r>
            <a:r>
              <a:rPr lang="en-US" sz="1900" i="0" dirty="0" smtClean="0"/>
              <a:t>dissatisfaction, probably leading to a better compliance </a:t>
            </a:r>
          </a:p>
          <a:p>
            <a:pPr marL="342891" indent="-34289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i="0" dirty="0" smtClean="0"/>
              <a:t>A better compliance might </a:t>
            </a:r>
            <a:r>
              <a:rPr lang="en-US" sz="1900" i="0" dirty="0"/>
              <a:t>result in a higher  </a:t>
            </a:r>
            <a:r>
              <a:rPr lang="en-US" sz="1900" i="0" dirty="0" smtClean="0"/>
              <a:t>cumulative </a:t>
            </a:r>
            <a:r>
              <a:rPr lang="en-US" sz="1900" i="0" dirty="0"/>
              <a:t>pregnancy </a:t>
            </a:r>
            <a:r>
              <a:rPr lang="en-US" sz="1900" i="0" dirty="0" smtClean="0"/>
              <a:t>rate</a:t>
            </a:r>
            <a:endParaRPr lang="en-US" sz="1900" i="0" dirty="0"/>
          </a:p>
          <a:p>
            <a:pPr marL="342891" indent="-34289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i="0" dirty="0" smtClean="0"/>
              <a:t>These </a:t>
            </a:r>
            <a:r>
              <a:rPr lang="en-US" sz="1900" i="0" dirty="0"/>
              <a:t>findings are in agreement with those of a recent Cochrane review on LPS, the results of which suggested a significant effect in favoring synthetic progesterone compared with natural </a:t>
            </a:r>
            <a:r>
              <a:rPr lang="en-US" sz="1900" i="0" dirty="0" smtClean="0"/>
              <a:t>progesterone*</a:t>
            </a:r>
            <a:endParaRPr lang="en-US" sz="1900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01088" y="58007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6245033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0" dirty="0" smtClean="0"/>
              <a:t>*</a:t>
            </a:r>
            <a:r>
              <a:rPr lang="en-US" sz="1400" dirty="0" smtClean="0"/>
              <a:t>van </a:t>
            </a:r>
            <a:r>
              <a:rPr lang="en-US" sz="1400" dirty="0"/>
              <a:t>der Linden M, Buckingham K, Farquhar C, Kremer JA, </a:t>
            </a:r>
            <a:r>
              <a:rPr lang="en-US" sz="1400" dirty="0" err="1"/>
              <a:t>Metwally</a:t>
            </a:r>
            <a:r>
              <a:rPr lang="en-US" sz="1400" dirty="0"/>
              <a:t> M. Luteal phase support for assisted reproduction cycles. Cochrane Database </a:t>
            </a:r>
            <a:r>
              <a:rPr lang="en-US" sz="1400" dirty="0" err="1"/>
              <a:t>Syst</a:t>
            </a:r>
            <a:r>
              <a:rPr lang="en-US" sz="1400" dirty="0"/>
              <a:t> Rev 2015; CD009154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1206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07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2303463" y="1969021"/>
            <a:ext cx="4537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GB" sz="2800" b="1" i="0" dirty="0" smtClean="0">
                <a:solidFill>
                  <a:srgbClr val="000000"/>
                </a:solidFill>
                <a:latin typeface="Arial" charset="0"/>
              </a:rPr>
              <a:t>Limitations </a:t>
            </a:r>
            <a:endParaRPr lang="en-GB" sz="2800" b="1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67544" y="2708920"/>
            <a:ext cx="7920880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1900" i="0" dirty="0">
                <a:latin typeface="+mn-lt"/>
              </a:rPr>
              <a:t>Live </a:t>
            </a:r>
            <a:r>
              <a:rPr lang="it-IT" sz="1900" i="0" dirty="0" err="1">
                <a:latin typeface="+mn-lt"/>
              </a:rPr>
              <a:t>birth</a:t>
            </a:r>
            <a:r>
              <a:rPr lang="it-IT" sz="1900" i="0" dirty="0">
                <a:latin typeface="+mn-lt"/>
              </a:rPr>
              <a:t> </a:t>
            </a:r>
            <a:r>
              <a:rPr lang="it-IT" sz="1900" i="0" dirty="0" err="1">
                <a:latin typeface="+mn-lt"/>
              </a:rPr>
              <a:t>is</a:t>
            </a:r>
            <a:r>
              <a:rPr lang="it-IT" sz="1900" i="0" dirty="0">
                <a:latin typeface="+mn-lt"/>
              </a:rPr>
              <a:t> the </a:t>
            </a:r>
            <a:r>
              <a:rPr lang="it-IT" sz="1900" i="0" dirty="0" err="1">
                <a:latin typeface="+mn-lt"/>
              </a:rPr>
              <a:t>most</a:t>
            </a:r>
            <a:r>
              <a:rPr lang="it-IT" sz="1900" i="0" dirty="0">
                <a:latin typeface="+mn-lt"/>
              </a:rPr>
              <a:t> </a:t>
            </a:r>
            <a:r>
              <a:rPr lang="it-IT" sz="1900" i="0" dirty="0" err="1">
                <a:latin typeface="+mn-lt"/>
              </a:rPr>
              <a:t>important</a:t>
            </a:r>
            <a:r>
              <a:rPr lang="it-IT" sz="1900" i="0" dirty="0">
                <a:latin typeface="+mn-lt"/>
              </a:rPr>
              <a:t> </a:t>
            </a:r>
            <a:r>
              <a:rPr lang="it-IT" sz="1900" i="0" dirty="0" err="1">
                <a:latin typeface="+mn-lt"/>
              </a:rPr>
              <a:t>patient-centered</a:t>
            </a:r>
            <a:r>
              <a:rPr lang="it-IT" sz="1900" i="0" dirty="0">
                <a:latin typeface="+mn-lt"/>
              </a:rPr>
              <a:t> </a:t>
            </a:r>
            <a:r>
              <a:rPr lang="it-IT" sz="1900" i="0" dirty="0" err="1">
                <a:latin typeface="+mn-lt"/>
              </a:rPr>
              <a:t>outcome</a:t>
            </a:r>
            <a:r>
              <a:rPr lang="it-IT" sz="1900" i="0" dirty="0">
                <a:latin typeface="+mn-lt"/>
              </a:rPr>
              <a:t> of an </a:t>
            </a:r>
            <a:r>
              <a:rPr lang="it-IT" sz="1900" i="0" dirty="0" err="1">
                <a:latin typeface="+mn-lt"/>
              </a:rPr>
              <a:t>intervention</a:t>
            </a:r>
            <a:r>
              <a:rPr lang="it-IT" sz="1900" i="0" dirty="0">
                <a:latin typeface="+mn-lt"/>
              </a:rPr>
              <a:t> </a:t>
            </a:r>
            <a:r>
              <a:rPr lang="it-IT" sz="1900" i="0" dirty="0" err="1">
                <a:latin typeface="+mn-lt"/>
              </a:rPr>
              <a:t>effect</a:t>
            </a:r>
            <a:r>
              <a:rPr lang="it-IT" sz="1900" i="0" dirty="0">
                <a:latin typeface="+mn-lt"/>
              </a:rPr>
              <a:t> and no </a:t>
            </a:r>
            <a:r>
              <a:rPr lang="it-IT" sz="1900" i="0" dirty="0" err="1">
                <a:latin typeface="+mn-lt"/>
              </a:rPr>
              <a:t>included</a:t>
            </a:r>
            <a:r>
              <a:rPr lang="it-IT" sz="1900" i="0" dirty="0">
                <a:latin typeface="+mn-lt"/>
              </a:rPr>
              <a:t> </a:t>
            </a:r>
            <a:r>
              <a:rPr lang="it-IT" sz="1900" i="0" dirty="0" err="1">
                <a:latin typeface="+mn-lt"/>
              </a:rPr>
              <a:t>study</a:t>
            </a:r>
            <a:r>
              <a:rPr lang="it-IT" sz="1900" i="0" dirty="0">
                <a:latin typeface="+mn-lt"/>
              </a:rPr>
              <a:t> </a:t>
            </a:r>
            <a:r>
              <a:rPr lang="it-IT" sz="1900" i="0" dirty="0" err="1">
                <a:latin typeface="+mn-lt"/>
              </a:rPr>
              <a:t>reported</a:t>
            </a:r>
            <a:r>
              <a:rPr lang="it-IT" sz="1900" i="0" dirty="0">
                <a:latin typeface="+mn-lt"/>
              </a:rPr>
              <a:t> </a:t>
            </a:r>
            <a:r>
              <a:rPr lang="it-IT" sz="1900" i="0" dirty="0" err="1">
                <a:latin typeface="+mn-lt"/>
              </a:rPr>
              <a:t>it</a:t>
            </a:r>
            <a:r>
              <a:rPr lang="it-IT" sz="1900" i="0" dirty="0">
                <a:latin typeface="+mn-lt"/>
              </a:rPr>
              <a:t>. </a:t>
            </a:r>
            <a:r>
              <a:rPr lang="it-IT" sz="1900" i="0" dirty="0" smtClean="0"/>
              <a:t>Although </a:t>
            </a:r>
            <a:r>
              <a:rPr lang="it-IT" sz="1900" i="0" dirty="0"/>
              <a:t>ongoing pregnancy might be used as a surrogate for live </a:t>
            </a:r>
            <a:r>
              <a:rPr lang="it-IT" sz="1900" i="0" dirty="0" smtClean="0"/>
              <a:t>birth, </a:t>
            </a:r>
            <a:r>
              <a:rPr lang="it-IT" sz="1900" i="0" dirty="0"/>
              <a:t>this </a:t>
            </a:r>
            <a:r>
              <a:rPr lang="it-IT" sz="1900" i="0" dirty="0" smtClean="0"/>
              <a:t>is a limitation of the meta-analysis. </a:t>
            </a:r>
          </a:p>
          <a:p>
            <a:pPr algn="just">
              <a:spcAft>
                <a:spcPts val="600"/>
              </a:spcAft>
              <a:defRPr/>
            </a:pPr>
            <a:endParaRPr lang="it-IT" sz="1900" i="0" dirty="0" smtClean="0"/>
          </a:p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1900" i="0" dirty="0" smtClean="0"/>
              <a:t>4/8 </a:t>
            </a:r>
            <a:r>
              <a:rPr lang="it-IT" sz="1900" i="0" dirty="0" err="1"/>
              <a:t>included</a:t>
            </a:r>
            <a:r>
              <a:rPr lang="it-IT" sz="1900" i="0" dirty="0"/>
              <a:t> </a:t>
            </a:r>
            <a:r>
              <a:rPr lang="it-IT" sz="1900" i="0" dirty="0" err="1"/>
              <a:t>studies</a:t>
            </a:r>
            <a:r>
              <a:rPr lang="it-IT" sz="1900" i="0" dirty="0"/>
              <a:t> </a:t>
            </a:r>
            <a:r>
              <a:rPr lang="it-IT" sz="1900" i="0" dirty="0" err="1"/>
              <a:t>were</a:t>
            </a:r>
            <a:r>
              <a:rPr lang="it-IT" sz="1900" i="0" dirty="0"/>
              <a:t> </a:t>
            </a:r>
            <a:r>
              <a:rPr lang="it-IT" sz="1900" i="0" dirty="0" err="1"/>
              <a:t>deemed</a:t>
            </a:r>
            <a:r>
              <a:rPr lang="it-IT" sz="1900" i="0" dirty="0"/>
              <a:t> </a:t>
            </a:r>
            <a:r>
              <a:rPr lang="it-IT" sz="1900" i="0" dirty="0" err="1"/>
              <a:t>at</a:t>
            </a:r>
            <a:r>
              <a:rPr lang="it-IT" sz="1900" i="0" dirty="0"/>
              <a:t> high </a:t>
            </a:r>
            <a:r>
              <a:rPr lang="it-IT" sz="1900" i="0" dirty="0" err="1"/>
              <a:t>risk</a:t>
            </a:r>
            <a:r>
              <a:rPr lang="it-IT" sz="1900" i="0" dirty="0"/>
              <a:t> of </a:t>
            </a:r>
            <a:r>
              <a:rPr lang="it-IT" sz="1900" i="0" dirty="0" err="1"/>
              <a:t>bias</a:t>
            </a:r>
            <a:r>
              <a:rPr lang="it-IT" sz="1900" i="0" dirty="0"/>
              <a:t> in </a:t>
            </a:r>
            <a:r>
              <a:rPr lang="it-IT" sz="1900" i="0" dirty="0" err="1"/>
              <a:t>at</a:t>
            </a:r>
            <a:r>
              <a:rPr lang="it-IT" sz="1900" i="0" dirty="0"/>
              <a:t> </a:t>
            </a:r>
            <a:r>
              <a:rPr lang="it-IT" sz="1900" i="0" dirty="0" err="1"/>
              <a:t>least</a:t>
            </a:r>
            <a:r>
              <a:rPr lang="it-IT" sz="1900" i="0" dirty="0"/>
              <a:t> </a:t>
            </a:r>
            <a:r>
              <a:rPr lang="it-IT" sz="1900" i="0" dirty="0" err="1"/>
              <a:t>one</a:t>
            </a:r>
            <a:r>
              <a:rPr lang="it-IT" sz="1900" i="0" dirty="0"/>
              <a:t> domain, </a:t>
            </a:r>
            <a:r>
              <a:rPr lang="it-IT" sz="1900" i="0" dirty="0" err="1"/>
              <a:t>thus</a:t>
            </a:r>
            <a:r>
              <a:rPr lang="it-IT" sz="1900" i="0" dirty="0"/>
              <a:t> </a:t>
            </a:r>
            <a:r>
              <a:rPr lang="it-IT" sz="1900" i="0" dirty="0" err="1"/>
              <a:t>slightly</a:t>
            </a:r>
            <a:r>
              <a:rPr lang="it-IT" sz="1900" i="0" dirty="0"/>
              <a:t> </a:t>
            </a:r>
            <a:r>
              <a:rPr lang="it-IT" sz="1900" i="0" dirty="0" err="1"/>
              <a:t>reducing</a:t>
            </a:r>
            <a:r>
              <a:rPr lang="it-IT" sz="1900" i="0" dirty="0"/>
              <a:t> the </a:t>
            </a:r>
            <a:r>
              <a:rPr lang="it-IT" sz="1900" i="0" dirty="0" err="1"/>
              <a:t>quality</a:t>
            </a:r>
            <a:r>
              <a:rPr lang="it-IT" sz="1900" i="0" dirty="0"/>
              <a:t> of the </a:t>
            </a:r>
            <a:r>
              <a:rPr lang="it-IT" sz="1900" i="0" dirty="0" err="1" smtClean="0"/>
              <a:t>evidence</a:t>
            </a:r>
            <a:r>
              <a:rPr lang="it-IT" sz="1900" i="0" dirty="0" smtClean="0"/>
              <a:t>.</a:t>
            </a:r>
          </a:p>
          <a:p>
            <a:pPr algn="just">
              <a:spcAft>
                <a:spcPts val="600"/>
              </a:spcAft>
              <a:defRPr/>
            </a:pPr>
            <a:endParaRPr lang="it-IT" sz="1900" i="0" dirty="0" smtClean="0"/>
          </a:p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1900" i="0" dirty="0" err="1" smtClean="0"/>
              <a:t>Finally</a:t>
            </a:r>
            <a:r>
              <a:rPr lang="it-IT" sz="1900" i="0" dirty="0"/>
              <a:t>, the use of a </a:t>
            </a:r>
            <a:r>
              <a:rPr lang="it-IT" sz="1900" i="0" dirty="0" err="1"/>
              <a:t>different</a:t>
            </a:r>
            <a:r>
              <a:rPr lang="it-IT" sz="1900" i="0" dirty="0"/>
              <a:t> dose in </a:t>
            </a:r>
            <a:r>
              <a:rPr lang="it-IT" sz="1900" i="0" dirty="0" err="1"/>
              <a:t>both</a:t>
            </a:r>
            <a:r>
              <a:rPr lang="it-IT" sz="1900" i="0" dirty="0"/>
              <a:t> </a:t>
            </a:r>
            <a:r>
              <a:rPr lang="it-IT" sz="1900" i="0" dirty="0" err="1"/>
              <a:t>intervention</a:t>
            </a:r>
            <a:r>
              <a:rPr lang="it-IT" sz="1900" i="0" dirty="0"/>
              <a:t> and control </a:t>
            </a:r>
            <a:r>
              <a:rPr lang="it-IT" sz="1900" i="0" dirty="0" err="1"/>
              <a:t>groups</a:t>
            </a:r>
            <a:r>
              <a:rPr lang="it-IT" sz="1900" i="0" dirty="0"/>
              <a:t>, </a:t>
            </a:r>
            <a:r>
              <a:rPr lang="it-IT" sz="1900" i="0" dirty="0" err="1"/>
              <a:t>along</a:t>
            </a:r>
            <a:r>
              <a:rPr lang="it-IT" sz="1900" i="0" dirty="0"/>
              <a:t> with a </a:t>
            </a:r>
            <a:r>
              <a:rPr lang="it-IT" sz="1900" i="0" dirty="0" err="1"/>
              <a:t>different</a:t>
            </a:r>
            <a:r>
              <a:rPr lang="it-IT" sz="1900" i="0" dirty="0"/>
              <a:t> </a:t>
            </a:r>
            <a:r>
              <a:rPr lang="it-IT" sz="1900" i="0" dirty="0" err="1"/>
              <a:t>duration</a:t>
            </a:r>
            <a:r>
              <a:rPr lang="it-IT" sz="1900" i="0" dirty="0"/>
              <a:t> of LPS </a:t>
            </a:r>
            <a:r>
              <a:rPr lang="it-IT" sz="1900" i="0" dirty="0" err="1"/>
              <a:t>could</a:t>
            </a:r>
            <a:r>
              <a:rPr lang="it-IT" sz="1900" i="0" dirty="0"/>
              <a:t> </a:t>
            </a:r>
            <a:r>
              <a:rPr lang="it-IT" sz="1900" i="0" dirty="0" err="1"/>
              <a:t>have</a:t>
            </a:r>
            <a:r>
              <a:rPr lang="it-IT" sz="1900" i="0" dirty="0"/>
              <a:t> </a:t>
            </a:r>
            <a:r>
              <a:rPr lang="it-IT" sz="1900" i="0" dirty="0" err="1"/>
              <a:t>introduced</a:t>
            </a:r>
            <a:r>
              <a:rPr lang="it-IT" sz="1900" i="0" dirty="0"/>
              <a:t> some </a:t>
            </a:r>
            <a:r>
              <a:rPr lang="it-IT" sz="1900" i="0" dirty="0" err="1"/>
              <a:t>heterogeneity</a:t>
            </a:r>
            <a:r>
              <a:rPr lang="it-IT" sz="1900" i="0" dirty="0"/>
              <a:t> in the </a:t>
            </a:r>
            <a:r>
              <a:rPr lang="it-IT" sz="1900" i="0" dirty="0" err="1"/>
              <a:t>analysis</a:t>
            </a:r>
            <a:r>
              <a:rPr lang="it-IT" sz="1900" i="0" dirty="0"/>
              <a:t>.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endParaRPr lang="it-IT" sz="1900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37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387297" y="1556792"/>
            <a:ext cx="63694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8" name="Segnaposto contenuto 2"/>
          <p:cNvSpPr txBox="1">
            <a:spLocks/>
          </p:cNvSpPr>
          <p:nvPr/>
        </p:nvSpPr>
        <p:spPr bwMode="auto">
          <a:xfrm>
            <a:off x="415026" y="2276872"/>
            <a:ext cx="8280919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it-IT" sz="2300" i="0" dirty="0" smtClean="0"/>
              <a:t>Should</a:t>
            </a:r>
            <a:r>
              <a:rPr lang="en-US" sz="2400" i="0" dirty="0" smtClean="0"/>
              <a:t> </a:t>
            </a:r>
            <a:r>
              <a:rPr lang="en-US" sz="2400" i="0" dirty="0"/>
              <a:t>vaginal progesterone </a:t>
            </a:r>
            <a:r>
              <a:rPr lang="en-US" sz="2400" i="0" dirty="0" smtClean="0"/>
              <a:t>still remain the most </a:t>
            </a:r>
            <a:r>
              <a:rPr lang="en-US" sz="2400" i="0" dirty="0"/>
              <a:t>common regimen used for </a:t>
            </a:r>
            <a:r>
              <a:rPr lang="en-US" sz="2400" i="0" dirty="0" smtClean="0"/>
              <a:t>luteal-phase support in </a:t>
            </a:r>
            <a:r>
              <a:rPr lang="en-US" sz="2400" i="0" dirty="0"/>
              <a:t>women undergoing assisted reproductive </a:t>
            </a:r>
            <a:r>
              <a:rPr lang="en-US" sz="2400" i="0" dirty="0" smtClean="0"/>
              <a:t>techniques?</a:t>
            </a:r>
          </a:p>
          <a:p>
            <a:endParaRPr lang="en-US" sz="2400" i="0" dirty="0" smtClean="0"/>
          </a:p>
          <a:p>
            <a:r>
              <a:rPr lang="en-US" sz="2400" i="0" dirty="0" smtClean="0"/>
              <a:t>What are the ideal regimens for </a:t>
            </a:r>
            <a:r>
              <a:rPr lang="en-US" sz="2400" i="0" dirty="0"/>
              <a:t>progesterone and </a:t>
            </a:r>
            <a:r>
              <a:rPr lang="en-US" sz="2400" i="0" dirty="0" smtClean="0"/>
              <a:t>dydrogesterone for luteal-phase support?</a:t>
            </a:r>
          </a:p>
          <a:p>
            <a:endParaRPr lang="en-US" sz="2400" i="0" dirty="0" smtClean="0"/>
          </a:p>
          <a:p>
            <a:r>
              <a:rPr lang="en-US" sz="2400" i="0" dirty="0" smtClean="0"/>
              <a:t>Is the available evidence sufficient to use oral dydrogesterone as a substitute for progesterone for luteal-phase support in women undergoing </a:t>
            </a:r>
            <a:r>
              <a:rPr lang="en-US" sz="2400" i="0" dirty="0"/>
              <a:t>assisted reproductive techniques</a:t>
            </a:r>
            <a:r>
              <a:rPr lang="en-US" sz="2400" i="0" dirty="0" smtClean="0"/>
              <a:t>?</a:t>
            </a:r>
            <a:endParaRPr lang="en-US" sz="2400" i="0" dirty="0"/>
          </a:p>
          <a:p>
            <a:endParaRPr lang="en-US" sz="2400" dirty="0"/>
          </a:p>
          <a:p>
            <a:endParaRPr lang="en-US" sz="2400" dirty="0"/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endParaRPr lang="en-US" altLang="it-IT" sz="2300" i="0" dirty="0" smtClean="0"/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endParaRPr lang="en-US" altLang="it-IT" sz="2300" i="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96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9"/>
            <a:ext cx="2286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16960" y="2575290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06200" y="1513855"/>
            <a:ext cx="86423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600" b="1" i="0" dirty="0"/>
              <a:t>Introduction</a:t>
            </a:r>
          </a:p>
        </p:txBody>
      </p:sp>
      <p:sp>
        <p:nvSpPr>
          <p:cNvPr id="12" name="Segnaposto contenuto 2"/>
          <p:cNvSpPr txBox="1">
            <a:spLocks/>
          </p:cNvSpPr>
          <p:nvPr/>
        </p:nvSpPr>
        <p:spPr bwMode="auto">
          <a:xfrm>
            <a:off x="186284" y="2132856"/>
            <a:ext cx="8850212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1994" eaLnBrk="1" hangingPunct="1">
              <a:lnSpc>
                <a:spcPct val="120000"/>
              </a:lnSpc>
              <a:spcBef>
                <a:spcPct val="0"/>
              </a:spcBef>
              <a:spcAft>
                <a:spcPts val="900"/>
              </a:spcAft>
              <a:defRPr/>
            </a:pPr>
            <a:r>
              <a:rPr lang="en-US" sz="1800" i="0" dirty="0" smtClean="0"/>
              <a:t>Although </a:t>
            </a:r>
            <a:r>
              <a:rPr lang="en-US" sz="1800" i="0" dirty="0"/>
              <a:t>multiple corpora </a:t>
            </a:r>
            <a:r>
              <a:rPr lang="en-US" sz="1800" i="0" dirty="0" err="1"/>
              <a:t>lutea</a:t>
            </a:r>
            <a:r>
              <a:rPr lang="en-US" sz="1800" i="0" dirty="0"/>
              <a:t> are formed after oocyte </a:t>
            </a:r>
            <a:r>
              <a:rPr lang="en-US" sz="1800" i="0" dirty="0" smtClean="0"/>
              <a:t>aspiration with assisted </a:t>
            </a:r>
            <a:r>
              <a:rPr lang="en-US" sz="1800" i="0" dirty="0"/>
              <a:t>reproductive techniques (ART), </a:t>
            </a:r>
            <a:r>
              <a:rPr lang="en-US" sz="1800" i="0" dirty="0" smtClean="0"/>
              <a:t>it is accepted that oocyte </a:t>
            </a:r>
            <a:r>
              <a:rPr lang="en-US" sz="1800" i="0" dirty="0"/>
              <a:t>aspiration promotes premature luteolysis and low serum progesterone levels during the luteal phase.</a:t>
            </a:r>
          </a:p>
          <a:p>
            <a:pPr marL="251994" eaLnBrk="1" hangingPunct="1">
              <a:lnSpc>
                <a:spcPct val="120000"/>
              </a:lnSpc>
              <a:spcBef>
                <a:spcPct val="0"/>
              </a:spcBef>
              <a:spcAft>
                <a:spcPts val="900"/>
              </a:spcAft>
              <a:defRPr/>
            </a:pPr>
            <a:r>
              <a:rPr lang="en-US" sz="1800" i="0" dirty="0"/>
              <a:t>Progesterone seems the best option for luteal-phase support (LPS) in these women and can be administered orally, intramuscularly, vaginally or rectally, with similar efficacy for each route of </a:t>
            </a:r>
            <a:r>
              <a:rPr lang="en-US" sz="1800" i="0" dirty="0" smtClean="0"/>
              <a:t>administration.</a:t>
            </a:r>
            <a:endParaRPr lang="en-US" sz="1800" i="0" dirty="0"/>
          </a:p>
          <a:p>
            <a:pPr marL="251994" eaLnBrk="1" hangingPunct="1">
              <a:lnSpc>
                <a:spcPct val="120000"/>
              </a:lnSpc>
              <a:spcBef>
                <a:spcPct val="0"/>
              </a:spcBef>
              <a:spcAft>
                <a:spcPts val="900"/>
              </a:spcAft>
              <a:defRPr/>
            </a:pPr>
            <a:r>
              <a:rPr lang="en-US" sz="1800" i="0" dirty="0" smtClean="0"/>
              <a:t>Oral </a:t>
            </a:r>
            <a:r>
              <a:rPr lang="en-US" sz="1800" i="0" dirty="0"/>
              <a:t>progesterone </a:t>
            </a:r>
            <a:r>
              <a:rPr lang="en-US" sz="1800" i="0" dirty="0" smtClean="0"/>
              <a:t>is easier to use, has less </a:t>
            </a:r>
            <a:r>
              <a:rPr lang="en-US" sz="1800" i="0" dirty="0"/>
              <a:t>side </a:t>
            </a:r>
            <a:r>
              <a:rPr lang="en-US" sz="1800" i="0" dirty="0" smtClean="0"/>
              <a:t>effects and is cheaper in </a:t>
            </a:r>
            <a:r>
              <a:rPr lang="en-US" sz="1800" i="0" dirty="0"/>
              <a:t>comparison </a:t>
            </a:r>
            <a:r>
              <a:rPr lang="en-US" sz="1800" i="0" dirty="0" smtClean="0"/>
              <a:t>with other routes of administration. However, it is </a:t>
            </a:r>
            <a:r>
              <a:rPr lang="en-US" sz="1800" i="0" dirty="0"/>
              <a:t>subjected to substantial first pass metabolism resulting in a bioavailability of &lt; 10</a:t>
            </a:r>
            <a:r>
              <a:rPr lang="en-US" sz="1800" i="0" dirty="0" smtClean="0"/>
              <a:t>%.</a:t>
            </a:r>
            <a:endParaRPr lang="en-US" sz="1800" i="0" dirty="0"/>
          </a:p>
          <a:p>
            <a:pPr marL="251994" eaLnBrk="1" hangingPunct="1">
              <a:lnSpc>
                <a:spcPct val="120000"/>
              </a:lnSpc>
              <a:spcBef>
                <a:spcPct val="0"/>
              </a:spcBef>
              <a:spcAft>
                <a:spcPts val="900"/>
              </a:spcAft>
              <a:defRPr/>
            </a:pPr>
            <a:r>
              <a:rPr lang="en-US" sz="1800" i="0" dirty="0"/>
              <a:t>Dydrogesterone is a synthetic progesterone with enhanced oral bioavailability </a:t>
            </a:r>
            <a:r>
              <a:rPr lang="en-US" sz="1800" i="0" dirty="0" smtClean="0"/>
              <a:t>which could </a:t>
            </a:r>
            <a:r>
              <a:rPr lang="en-US" sz="1800" i="0" dirty="0"/>
              <a:t>overcome </a:t>
            </a:r>
            <a:r>
              <a:rPr lang="en-US" sz="1800" i="0" dirty="0" smtClean="0"/>
              <a:t>this issue.</a:t>
            </a:r>
            <a:endParaRPr lang="en-US" sz="1800" i="0" dirty="0"/>
          </a:p>
          <a:p>
            <a:pPr marL="251994" eaLnBrk="1" hangingPunct="1">
              <a:lnSpc>
                <a:spcPct val="120000"/>
              </a:lnSpc>
              <a:spcBef>
                <a:spcPct val="0"/>
              </a:spcBef>
              <a:spcAft>
                <a:spcPts val="900"/>
              </a:spcAft>
              <a:defRPr/>
            </a:pPr>
            <a:endParaRPr lang="en-US" sz="1400" i="0" dirty="0"/>
          </a:p>
          <a:p>
            <a:pPr marL="251994" eaLnBrk="1" hangingPunct="1">
              <a:lnSpc>
                <a:spcPct val="120000"/>
              </a:lnSpc>
              <a:spcBef>
                <a:spcPct val="0"/>
              </a:spcBef>
              <a:spcAft>
                <a:spcPts val="900"/>
              </a:spcAft>
              <a:defRPr/>
            </a:pPr>
            <a:endParaRPr lang="en-US" sz="1600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667054" y="2871341"/>
            <a:ext cx="7776864" cy="3139321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it-IT" sz="2200" b="1" i="0" dirty="0"/>
              <a:t>The objectives of this systematic </a:t>
            </a:r>
            <a:r>
              <a:rPr lang="en-US" altLang="it-IT" sz="2200" b="1" i="0" dirty="0" smtClean="0"/>
              <a:t>review </a:t>
            </a:r>
            <a:r>
              <a:rPr lang="en-US" altLang="it-IT" sz="2200" b="1" i="0" dirty="0"/>
              <a:t>and </a:t>
            </a:r>
            <a:r>
              <a:rPr lang="en-US" altLang="it-IT" sz="2200" b="1" i="0" dirty="0" smtClean="0"/>
              <a:t>meta-analysis </a:t>
            </a:r>
            <a:r>
              <a:rPr lang="en-US" altLang="it-IT" sz="2200" b="1" i="0" dirty="0"/>
              <a:t>were to identify, appraise and </a:t>
            </a:r>
            <a:r>
              <a:rPr lang="en-US" altLang="it-IT" sz="2200" b="1" i="0" dirty="0" smtClean="0"/>
              <a:t>summarize the evidence </a:t>
            </a:r>
            <a:r>
              <a:rPr lang="en-US" altLang="it-IT" sz="2200" b="1" i="0" dirty="0"/>
              <a:t>from randomized controlled trials </a:t>
            </a:r>
            <a:r>
              <a:rPr lang="en-US" altLang="it-IT" sz="2200" b="1" i="0" dirty="0" smtClean="0"/>
              <a:t> examining </a:t>
            </a:r>
            <a:r>
              <a:rPr lang="en-US" altLang="it-IT" sz="2200" b="1" i="0" dirty="0"/>
              <a:t>the efficacy, safety and tolerability of </a:t>
            </a:r>
            <a:r>
              <a:rPr lang="en-US" altLang="it-IT" sz="2200" b="1" i="0" dirty="0" smtClean="0"/>
              <a:t>oral dydrogesterone </a:t>
            </a:r>
            <a:r>
              <a:rPr lang="en-US" altLang="it-IT" sz="2200" b="1" i="0" dirty="0"/>
              <a:t>compared with progesterone for LPS </a:t>
            </a:r>
            <a:r>
              <a:rPr lang="en-US" altLang="it-IT" sz="2200" b="1" i="0" dirty="0" smtClean="0"/>
              <a:t>in</a:t>
            </a:r>
            <a:r>
              <a:rPr lang="en-US" altLang="it-IT" sz="2200" b="1" i="0" dirty="0"/>
              <a:t> women undergoing </a:t>
            </a:r>
            <a:r>
              <a:rPr lang="en-US" altLang="it-IT" sz="2200" b="1" i="0" dirty="0" smtClean="0"/>
              <a:t>ART</a:t>
            </a:r>
            <a:endParaRPr lang="en-US" altLang="it-IT" sz="2200" b="1" i="0" dirty="0"/>
          </a:p>
        </p:txBody>
      </p: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131840" y="1916832"/>
            <a:ext cx="3001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Aim of the study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4039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186957" y="2071558"/>
            <a:ext cx="8785101" cy="120032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/>
            <a:r>
              <a:rPr lang="en-US" i="0" dirty="0" smtClean="0">
                <a:latin typeface="+mn-lt"/>
              </a:rPr>
              <a:t>The authors searched </a:t>
            </a:r>
            <a:r>
              <a:rPr lang="en-US" i="0" dirty="0">
                <a:latin typeface="+mn-lt"/>
              </a:rPr>
              <a:t>the following electronic databases from </a:t>
            </a:r>
            <a:r>
              <a:rPr lang="en-US" i="0" dirty="0" smtClean="0">
                <a:latin typeface="+mn-lt"/>
              </a:rPr>
              <a:t> inception </a:t>
            </a:r>
            <a:r>
              <a:rPr lang="en-US" i="0" dirty="0">
                <a:latin typeface="+mn-lt"/>
              </a:rPr>
              <a:t>for relevant RCTs: Cochrane CENTRAL, </a:t>
            </a:r>
            <a:r>
              <a:rPr lang="en-US" i="0" dirty="0" smtClean="0">
                <a:latin typeface="+mn-lt"/>
              </a:rPr>
              <a:t> PubMed, </a:t>
            </a:r>
            <a:r>
              <a:rPr lang="en-US" i="0" dirty="0">
                <a:latin typeface="+mn-lt"/>
              </a:rPr>
              <a:t>Scopus, Web of Science, </a:t>
            </a:r>
            <a:r>
              <a:rPr lang="en-US" i="0" dirty="0" err="1" smtClean="0">
                <a:latin typeface="+mn-lt"/>
              </a:rPr>
              <a:t>Clinicaltrials.gov</a:t>
            </a:r>
            <a:r>
              <a:rPr lang="en-US" i="0" dirty="0" smtClean="0">
                <a:latin typeface="+mn-lt"/>
              </a:rPr>
              <a:t>, </a:t>
            </a:r>
            <a:r>
              <a:rPr lang="en-US" i="0" dirty="0">
                <a:latin typeface="+mn-lt"/>
              </a:rPr>
              <a:t>ISRCTN Registry </a:t>
            </a:r>
            <a:r>
              <a:rPr lang="en-US" i="0" dirty="0" smtClean="0">
                <a:latin typeface="+mn-lt"/>
              </a:rPr>
              <a:t>and </a:t>
            </a:r>
            <a:r>
              <a:rPr lang="en-US" i="0" dirty="0">
                <a:latin typeface="+mn-lt"/>
              </a:rPr>
              <a:t>WHO </a:t>
            </a:r>
            <a:r>
              <a:rPr lang="en-US" i="0" dirty="0" smtClean="0">
                <a:latin typeface="+mn-lt"/>
              </a:rPr>
              <a:t>ICTRP. Additionally</a:t>
            </a:r>
            <a:r>
              <a:rPr lang="en-US" i="0" dirty="0">
                <a:latin typeface="+mn-lt"/>
              </a:rPr>
              <a:t>, </a:t>
            </a:r>
            <a:r>
              <a:rPr lang="en-US" i="0" dirty="0" smtClean="0">
                <a:latin typeface="+mn-lt"/>
              </a:rPr>
              <a:t>they </a:t>
            </a:r>
            <a:r>
              <a:rPr lang="en-US" i="0" dirty="0">
                <a:latin typeface="+mn-lt"/>
              </a:rPr>
              <a:t>hand-searched </a:t>
            </a:r>
            <a:r>
              <a:rPr lang="en-US" i="0" dirty="0" smtClean="0">
                <a:latin typeface="+mn-lt"/>
              </a:rPr>
              <a:t>the reference </a:t>
            </a:r>
            <a:r>
              <a:rPr lang="en-US" i="0" dirty="0">
                <a:latin typeface="+mn-lt"/>
              </a:rPr>
              <a:t>lists of included studies and related reviews. 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183350" y="3551530"/>
            <a:ext cx="4244634" cy="2862322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0" u="sng" dirty="0">
                <a:latin typeface="+mn-lt"/>
              </a:rPr>
              <a:t>The eligibility criteria</a:t>
            </a:r>
            <a:endParaRPr lang="en-US" sz="1600" b="1" i="0" u="sng" dirty="0" smtClean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i="0" dirty="0">
                <a:latin typeface="+mn-lt"/>
              </a:rPr>
              <a:t>T</a:t>
            </a:r>
            <a:r>
              <a:rPr lang="en-US" i="0" dirty="0" smtClean="0">
                <a:latin typeface="+mn-lt"/>
              </a:rPr>
              <a:t>ruly </a:t>
            </a:r>
            <a:r>
              <a:rPr lang="en-US" i="0" dirty="0">
                <a:latin typeface="+mn-lt"/>
              </a:rPr>
              <a:t>randomized controlled </a:t>
            </a:r>
            <a:r>
              <a:rPr lang="en-US" i="0" dirty="0" smtClean="0">
                <a:latin typeface="+mn-lt"/>
              </a:rPr>
              <a:t> trials </a:t>
            </a:r>
            <a:r>
              <a:rPr lang="en-US" i="0" dirty="0">
                <a:latin typeface="+mn-lt"/>
              </a:rPr>
              <a:t>(RCTs) comparing oral dydrogesterone with </a:t>
            </a:r>
            <a:r>
              <a:rPr lang="en-US" i="0" dirty="0" smtClean="0">
                <a:latin typeface="+mn-lt"/>
              </a:rPr>
              <a:t>progesterone </a:t>
            </a:r>
            <a:r>
              <a:rPr lang="en-US" i="0" dirty="0">
                <a:latin typeface="+mn-lt"/>
              </a:rPr>
              <a:t>by any route of administration (oral, </a:t>
            </a:r>
            <a:r>
              <a:rPr lang="en-US" i="0" dirty="0" smtClean="0">
                <a:latin typeface="+mn-lt"/>
              </a:rPr>
              <a:t> intramuscular</a:t>
            </a:r>
            <a:r>
              <a:rPr lang="en-US" i="0" dirty="0">
                <a:latin typeface="+mn-lt"/>
              </a:rPr>
              <a:t>, vaginal capsules or vaginal gel) for </a:t>
            </a:r>
            <a:r>
              <a:rPr lang="en-US" i="0" dirty="0" smtClean="0">
                <a:latin typeface="+mn-lt"/>
              </a:rPr>
              <a:t>LPS in </a:t>
            </a:r>
            <a:r>
              <a:rPr lang="en-US" i="0" dirty="0">
                <a:latin typeface="+mn-lt"/>
              </a:rPr>
              <a:t>women undergoing ART (fresh or frozen </a:t>
            </a:r>
            <a:r>
              <a:rPr lang="en-US" i="0" dirty="0" smtClean="0">
                <a:latin typeface="+mn-lt"/>
              </a:rPr>
              <a:t>embryo </a:t>
            </a:r>
            <a:r>
              <a:rPr lang="en-US" i="0" dirty="0">
                <a:latin typeface="+mn-lt"/>
              </a:rPr>
              <a:t> transfer following </a:t>
            </a:r>
            <a:r>
              <a:rPr lang="en-US" i="0" dirty="0" smtClean="0">
                <a:latin typeface="+mn-lt"/>
              </a:rPr>
              <a:t>IVF/ICSI).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it-IT" i="0" dirty="0" smtClean="0">
              <a:latin typeface="+mn-lt"/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4651578" y="3984739"/>
            <a:ext cx="4320480" cy="1754326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0" u="sng" dirty="0" smtClean="0">
                <a:latin typeface="+mn-lt"/>
              </a:rPr>
              <a:t>Exclusion criteria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i="0" dirty="0"/>
              <a:t>Quasi- or pseudorandomized trials were excluded  as were studies evaluating dydrogesterone for intrauterine insemination (IUI).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i="0" dirty="0" smtClean="0">
              <a:latin typeface="+mn-lt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331640" y="1522238"/>
            <a:ext cx="6480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800" b="1" i="0" dirty="0" smtClean="0">
                <a:latin typeface="Arial" charset="0"/>
              </a:rPr>
              <a:t>Methods</a:t>
            </a:r>
            <a:endParaRPr lang="en-GB" sz="2800" b="1" i="0" dirty="0">
              <a:latin typeface="Arial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27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4039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236925" y="5280302"/>
            <a:ext cx="8727569" cy="107721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/>
            <a:r>
              <a:rPr lang="en-US" sz="1600" b="1" i="0" dirty="0">
                <a:latin typeface="+mn-lt"/>
              </a:rPr>
              <a:t>Overall quality of the body of </a:t>
            </a:r>
            <a:r>
              <a:rPr lang="en-US" sz="1600" b="1" i="0" dirty="0" smtClean="0">
                <a:latin typeface="+mn-lt"/>
              </a:rPr>
              <a:t>evidence</a:t>
            </a:r>
            <a:endParaRPr lang="en-US" sz="1600" b="1" i="0" dirty="0">
              <a:latin typeface="+mn-lt"/>
            </a:endParaRPr>
          </a:p>
          <a:p>
            <a:pPr algn="just">
              <a:tabLst>
                <a:tab pos="0" algn="l"/>
                <a:tab pos="82550" algn="l"/>
              </a:tabLst>
            </a:pPr>
            <a:r>
              <a:rPr lang="en-US" sz="1600" i="0" dirty="0">
                <a:latin typeface="+mn-lt"/>
              </a:rPr>
              <a:t>A table was generated to summarize the review </a:t>
            </a:r>
            <a:r>
              <a:rPr lang="en-US" sz="1600" i="0" dirty="0" smtClean="0">
                <a:latin typeface="+mn-lt"/>
              </a:rPr>
              <a:t>findings</a:t>
            </a:r>
            <a:r>
              <a:rPr lang="en-US" sz="1600" i="0" dirty="0">
                <a:latin typeface="+mn-lt"/>
              </a:rPr>
              <a:t>. The quality of evidence for the </a:t>
            </a:r>
            <a:r>
              <a:rPr lang="en-US" sz="1600" i="0" dirty="0" smtClean="0">
                <a:latin typeface="+mn-lt"/>
              </a:rPr>
              <a:t>main outcomes was </a:t>
            </a:r>
            <a:r>
              <a:rPr lang="en-US" sz="1600" i="0" dirty="0">
                <a:latin typeface="+mn-lt"/>
              </a:rPr>
              <a:t>evaluated using the </a:t>
            </a:r>
            <a:r>
              <a:rPr lang="en-US" sz="1600" i="0" dirty="0" smtClean="0">
                <a:latin typeface="+mn-lt"/>
              </a:rPr>
              <a:t>GRADE </a:t>
            </a:r>
            <a:r>
              <a:rPr lang="en-US" sz="1600" i="0" dirty="0">
                <a:latin typeface="+mn-lt"/>
              </a:rPr>
              <a:t>Working Group </a:t>
            </a:r>
            <a:r>
              <a:rPr lang="en-US" sz="1600" i="0" dirty="0" smtClean="0">
                <a:latin typeface="+mn-lt"/>
              </a:rPr>
              <a:t>recommendation: The </a:t>
            </a:r>
            <a:r>
              <a:rPr lang="en-US" sz="1600" i="0" dirty="0">
                <a:latin typeface="+mn-lt"/>
              </a:rPr>
              <a:t>quality of the evidence (and its interpretation) </a:t>
            </a:r>
            <a:r>
              <a:rPr lang="en-US" sz="1600" i="0" dirty="0" smtClean="0">
                <a:latin typeface="+mn-lt"/>
              </a:rPr>
              <a:t>was </a:t>
            </a:r>
            <a:r>
              <a:rPr lang="en-US" sz="1600" i="0" dirty="0">
                <a:latin typeface="+mn-lt"/>
              </a:rPr>
              <a:t>judged as follows: </a:t>
            </a:r>
            <a:r>
              <a:rPr lang="en-US" sz="1600" i="0" dirty="0" smtClean="0">
                <a:latin typeface="+mn-lt"/>
              </a:rPr>
              <a:t>high, moderate, low or very low</a:t>
            </a:r>
            <a:endParaRPr lang="en-US" sz="1600" i="0" dirty="0">
              <a:latin typeface="+mn-lt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236925" y="2422336"/>
            <a:ext cx="8637122" cy="2031325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0" u="sng" dirty="0" smtClean="0">
                <a:latin typeface="+mn-lt"/>
              </a:rPr>
              <a:t>Outcomes</a:t>
            </a:r>
            <a:endParaRPr lang="en-US" sz="1600" b="1" i="0" u="sng" dirty="0" smtClean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b="1" i="0" dirty="0">
                <a:latin typeface="+mn-lt"/>
              </a:rPr>
              <a:t>P</a:t>
            </a:r>
            <a:r>
              <a:rPr lang="en-US" b="1" i="0" dirty="0" smtClean="0">
                <a:latin typeface="+mn-lt"/>
              </a:rPr>
              <a:t>rimary </a:t>
            </a:r>
            <a:r>
              <a:rPr lang="en-US" b="1" i="0" dirty="0">
                <a:latin typeface="+mn-lt"/>
              </a:rPr>
              <a:t>outcome for </a:t>
            </a:r>
            <a:r>
              <a:rPr lang="en-US" b="1" i="0" dirty="0" smtClean="0">
                <a:latin typeface="+mn-lt"/>
              </a:rPr>
              <a:t>effectiveness:</a:t>
            </a:r>
            <a:r>
              <a:rPr lang="en-US" i="0" dirty="0" smtClean="0">
                <a:latin typeface="+mn-lt"/>
              </a:rPr>
              <a:t> </a:t>
            </a:r>
            <a:r>
              <a:rPr lang="en-US" i="0" dirty="0">
                <a:latin typeface="+mn-lt"/>
              </a:rPr>
              <a:t>live </a:t>
            </a:r>
            <a:r>
              <a:rPr lang="en-US" i="0" dirty="0" smtClean="0">
                <a:latin typeface="+mn-lt"/>
              </a:rPr>
              <a:t>birth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b="1" i="0" dirty="0">
                <a:latin typeface="+mn-lt"/>
              </a:rPr>
              <a:t>P</a:t>
            </a:r>
            <a:r>
              <a:rPr lang="en-US" b="1" i="0" dirty="0" smtClean="0">
                <a:latin typeface="+mn-lt"/>
              </a:rPr>
              <a:t>rimary </a:t>
            </a:r>
            <a:r>
              <a:rPr lang="en-US" b="1" i="0" dirty="0">
                <a:latin typeface="+mn-lt"/>
              </a:rPr>
              <a:t>outcome for adverse </a:t>
            </a:r>
            <a:r>
              <a:rPr lang="en-US" b="1" i="0" dirty="0" smtClean="0">
                <a:latin typeface="+mn-lt"/>
              </a:rPr>
              <a:t>effect:</a:t>
            </a:r>
            <a:r>
              <a:rPr lang="en-US" i="0" dirty="0" smtClean="0">
                <a:latin typeface="+mn-lt"/>
              </a:rPr>
              <a:t> dissatisfaction </a:t>
            </a:r>
            <a:r>
              <a:rPr lang="en-US" i="0" dirty="0">
                <a:latin typeface="+mn-lt"/>
              </a:rPr>
              <a:t>with </a:t>
            </a:r>
            <a:r>
              <a:rPr lang="en-US" i="0" dirty="0" smtClean="0">
                <a:latin typeface="+mn-lt"/>
              </a:rPr>
              <a:t>treatment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b="1" i="0" dirty="0">
                <a:latin typeface="+mn-lt"/>
              </a:rPr>
              <a:t>S</a:t>
            </a:r>
            <a:r>
              <a:rPr lang="en-US" b="1" i="0" dirty="0" smtClean="0">
                <a:latin typeface="+mn-lt"/>
              </a:rPr>
              <a:t>econdary outcome</a:t>
            </a:r>
            <a:r>
              <a:rPr lang="en-US" i="0" dirty="0" smtClean="0">
                <a:latin typeface="+mn-lt"/>
              </a:rPr>
              <a:t>: ongoing pregnancy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b="1" i="0" dirty="0" smtClean="0">
                <a:latin typeface="+mn-lt"/>
              </a:rPr>
              <a:t>Other outcomes: </a:t>
            </a:r>
            <a:r>
              <a:rPr lang="en-US" i="0" dirty="0" smtClean="0">
                <a:latin typeface="+mn-lt"/>
              </a:rPr>
              <a:t>clinical </a:t>
            </a:r>
            <a:r>
              <a:rPr lang="en-US" i="0" dirty="0">
                <a:latin typeface="+mn-lt"/>
              </a:rPr>
              <a:t>pregnancy, miscarriage per clinical pregnancy </a:t>
            </a:r>
            <a:r>
              <a:rPr lang="en-US" i="0" dirty="0" smtClean="0">
                <a:latin typeface="+mn-lt"/>
              </a:rPr>
              <a:t>(</a:t>
            </a:r>
            <a:r>
              <a:rPr lang="en-US" i="0" dirty="0">
                <a:latin typeface="+mn-lt"/>
              </a:rPr>
              <a:t>single fetal demise in twin or triplet pregnancies was </a:t>
            </a:r>
            <a:r>
              <a:rPr lang="en-US" i="0" dirty="0" smtClean="0">
                <a:latin typeface="+mn-lt"/>
              </a:rPr>
              <a:t>not </a:t>
            </a:r>
            <a:r>
              <a:rPr lang="en-US" i="0" dirty="0">
                <a:latin typeface="+mn-lt"/>
              </a:rPr>
              <a:t>counted as a </a:t>
            </a:r>
            <a:r>
              <a:rPr lang="en-US" i="0" dirty="0" smtClean="0">
                <a:latin typeface="+mn-lt"/>
              </a:rPr>
              <a:t>miscarriage) and </a:t>
            </a:r>
            <a:r>
              <a:rPr lang="en-US" i="0" dirty="0">
                <a:latin typeface="+mn-lt"/>
              </a:rPr>
              <a:t>any reported side effects. 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971600" y="1484784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 i="0" dirty="0" smtClean="0">
                <a:latin typeface="Arial" charset="0"/>
              </a:rPr>
              <a:t>Methods</a:t>
            </a:r>
            <a:endParaRPr lang="en-GB" sz="2400" b="1" i="0" dirty="0">
              <a:latin typeface="Arial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56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6095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96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6084" name="TextBox 1"/>
          <p:cNvSpPr txBox="1">
            <a:spLocks noChangeArrowheads="1"/>
          </p:cNvSpPr>
          <p:nvPr/>
        </p:nvSpPr>
        <p:spPr bwMode="auto">
          <a:xfrm>
            <a:off x="1044575" y="1412776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 i="0" dirty="0">
                <a:latin typeface="Arial" charset="0"/>
              </a:rPr>
              <a:t>Results</a:t>
            </a:r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611560" y="1844824"/>
            <a:ext cx="7920880" cy="830997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600" b="1" i="0" dirty="0"/>
              <a:t>Identification by electronic search (n = 343 records) </a:t>
            </a:r>
            <a:endParaRPr lang="en-US" sz="1600" b="1" i="0" dirty="0" smtClean="0"/>
          </a:p>
          <a:p>
            <a:pPr algn="ctr"/>
            <a:r>
              <a:rPr lang="en-US" sz="1600" i="0" dirty="0" smtClean="0"/>
              <a:t>CENTRAL </a:t>
            </a:r>
            <a:r>
              <a:rPr lang="en-US" sz="1600" i="0" dirty="0"/>
              <a:t>(</a:t>
            </a:r>
            <a:r>
              <a:rPr lang="en-US" sz="1600" i="0" dirty="0" smtClean="0"/>
              <a:t>n=33), </a:t>
            </a:r>
            <a:r>
              <a:rPr lang="en-US" sz="1600" i="0" dirty="0"/>
              <a:t>PubMed (</a:t>
            </a:r>
            <a:r>
              <a:rPr lang="en-US" sz="1600" i="0" dirty="0" smtClean="0"/>
              <a:t>n=66), Scopus </a:t>
            </a:r>
            <a:r>
              <a:rPr lang="en-US" sz="1600" i="0" dirty="0"/>
              <a:t>(</a:t>
            </a:r>
            <a:r>
              <a:rPr lang="en-US" sz="1600" i="0" dirty="0" smtClean="0"/>
              <a:t>n=192), Clinical </a:t>
            </a:r>
            <a:r>
              <a:rPr lang="en-US" sz="1600" i="0" dirty="0"/>
              <a:t>trials (</a:t>
            </a:r>
            <a:r>
              <a:rPr lang="en-US" sz="1600" i="0" dirty="0" smtClean="0"/>
              <a:t>n=5), Current </a:t>
            </a:r>
            <a:r>
              <a:rPr lang="en-US" sz="1600" i="0" dirty="0"/>
              <a:t>controlled trials (</a:t>
            </a:r>
            <a:r>
              <a:rPr lang="en-US" sz="1600" i="0" dirty="0" smtClean="0"/>
              <a:t>n=0), </a:t>
            </a:r>
            <a:r>
              <a:rPr lang="en-US" sz="1600" i="0" dirty="0"/>
              <a:t>WHO ITRP (</a:t>
            </a:r>
            <a:r>
              <a:rPr lang="en-US" sz="1600" i="0" dirty="0" smtClean="0"/>
              <a:t>n=7), Web of Science (n=40)</a:t>
            </a:r>
            <a:endParaRPr lang="en-US" sz="1600" i="0" dirty="0"/>
          </a:p>
        </p:txBody>
      </p:sp>
      <p:sp>
        <p:nvSpPr>
          <p:cNvPr id="4" name="Freccia in giù 3"/>
          <p:cNvSpPr/>
          <p:nvPr/>
        </p:nvSpPr>
        <p:spPr>
          <a:xfrm>
            <a:off x="2700337" y="2719537"/>
            <a:ext cx="215900" cy="432000"/>
          </a:xfrm>
          <a:prstGeom prst="downArrow">
            <a:avLst/>
          </a:prstGeom>
          <a:solidFill>
            <a:srgbClr val="44589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i="0" dirty="0"/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971601" y="3174067"/>
            <a:ext cx="3240360" cy="830997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it-IT" sz="1600" i="0" dirty="0" err="1" smtClean="0">
                <a:latin typeface="+mn-lt"/>
              </a:rPr>
              <a:t>Screened</a:t>
            </a:r>
            <a:r>
              <a:rPr lang="it-IT" sz="1600" i="0" dirty="0" smtClean="0">
                <a:latin typeface="+mn-lt"/>
              </a:rPr>
              <a:t> on </a:t>
            </a:r>
            <a:r>
              <a:rPr lang="it-IT" sz="1600" i="0" dirty="0" err="1" smtClean="0">
                <a:latin typeface="+mn-lt"/>
              </a:rPr>
              <a:t>basis</a:t>
            </a:r>
            <a:r>
              <a:rPr lang="it-IT" sz="1600" i="0" dirty="0" smtClean="0">
                <a:latin typeface="+mn-lt"/>
              </a:rPr>
              <a:t> of </a:t>
            </a:r>
            <a:r>
              <a:rPr lang="it-IT" sz="1600" i="0" dirty="0" err="1" smtClean="0">
                <a:latin typeface="+mn-lt"/>
              </a:rPr>
              <a:t>title</a:t>
            </a:r>
            <a:r>
              <a:rPr lang="it-IT" sz="1600" i="0" dirty="0" smtClean="0">
                <a:latin typeface="+mn-lt"/>
              </a:rPr>
              <a:t> and </a:t>
            </a:r>
            <a:r>
              <a:rPr lang="it-IT" sz="1600" i="0" dirty="0" err="1" smtClean="0">
                <a:latin typeface="+mn-lt"/>
              </a:rPr>
              <a:t>abstract</a:t>
            </a:r>
            <a:endParaRPr lang="it-IT" sz="1600" i="0" dirty="0" smtClean="0">
              <a:latin typeface="+mn-lt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600" b="1" i="0" dirty="0"/>
              <a:t>(</a:t>
            </a:r>
            <a:r>
              <a:rPr lang="en-US" sz="1600" b="1" i="0" dirty="0" smtClean="0"/>
              <a:t>n=343 </a:t>
            </a:r>
            <a:r>
              <a:rPr lang="en-US" sz="1600" b="1" i="0" dirty="0"/>
              <a:t>records) </a:t>
            </a:r>
          </a:p>
        </p:txBody>
      </p:sp>
      <p:sp>
        <p:nvSpPr>
          <p:cNvPr id="36" name="Freccia in giù 35"/>
          <p:cNvSpPr/>
          <p:nvPr/>
        </p:nvSpPr>
        <p:spPr>
          <a:xfrm>
            <a:off x="4463988" y="3341573"/>
            <a:ext cx="108012" cy="458470"/>
          </a:xfrm>
          <a:prstGeom prst="downArrow">
            <a:avLst/>
          </a:prstGeom>
          <a:solidFill>
            <a:srgbClr val="445895"/>
          </a:solidFill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i="0"/>
          </a:p>
        </p:txBody>
      </p:sp>
      <p:sp>
        <p:nvSpPr>
          <p:cNvPr id="41" name="Rectangle 19"/>
          <p:cNvSpPr>
            <a:spLocks noChangeArrowheads="1"/>
          </p:cNvSpPr>
          <p:nvPr/>
        </p:nvSpPr>
        <p:spPr bwMode="auto">
          <a:xfrm>
            <a:off x="4860032" y="3194392"/>
            <a:ext cx="4122457" cy="73866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it-IT" sz="1400" b="1" i="0" dirty="0"/>
              <a:t>Excluded (</a:t>
            </a:r>
            <a:r>
              <a:rPr lang="it-IT" sz="1400" b="1" i="0" dirty="0" smtClean="0"/>
              <a:t>n=324</a:t>
            </a:r>
            <a:r>
              <a:rPr lang="it-IT" sz="1400" b="1" i="0" dirty="0"/>
              <a:t>)</a:t>
            </a:r>
          </a:p>
          <a:p>
            <a:r>
              <a:rPr lang="it-IT" sz="1400" i="0" dirty="0"/>
              <a:t>Duplicates (</a:t>
            </a:r>
            <a:r>
              <a:rPr lang="it-IT" sz="1400" i="0" dirty="0" smtClean="0"/>
              <a:t>n=106)</a:t>
            </a:r>
          </a:p>
          <a:p>
            <a:r>
              <a:rPr lang="it-IT" sz="1400" i="0" dirty="0" smtClean="0"/>
              <a:t>Clearly </a:t>
            </a:r>
            <a:r>
              <a:rPr lang="it-IT" sz="1400" i="0" dirty="0"/>
              <a:t>did not meet </a:t>
            </a:r>
            <a:r>
              <a:rPr lang="it-IT" sz="1400" i="0" dirty="0" smtClean="0"/>
              <a:t>eligibility </a:t>
            </a:r>
            <a:r>
              <a:rPr lang="it-IT" sz="1400" i="0" dirty="0"/>
              <a:t>criteria (</a:t>
            </a:r>
            <a:r>
              <a:rPr lang="it-IT" sz="1400" i="0" dirty="0" smtClean="0"/>
              <a:t>n=218</a:t>
            </a:r>
            <a:r>
              <a:rPr lang="it-IT" sz="1400" i="0" dirty="0"/>
              <a:t>)  </a:t>
            </a:r>
          </a:p>
        </p:txBody>
      </p: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4849288" y="4365104"/>
            <a:ext cx="3889375" cy="52322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 i="0" dirty="0" smtClean="0"/>
              <a:t>Awaiting </a:t>
            </a:r>
            <a:r>
              <a:rPr lang="en-US" sz="1400" i="0" dirty="0"/>
              <a:t>classification (ongoing studies without results)</a:t>
            </a:r>
            <a:r>
              <a:rPr lang="en-US" sz="1400" b="1" i="0" dirty="0"/>
              <a:t> (</a:t>
            </a:r>
            <a:r>
              <a:rPr lang="en-US" sz="1400" b="1" i="0" dirty="0" smtClean="0"/>
              <a:t>n=2 studies, from </a:t>
            </a:r>
            <a:r>
              <a:rPr lang="en-US" sz="1400" b="1" i="0" dirty="0"/>
              <a:t>3 </a:t>
            </a:r>
            <a:r>
              <a:rPr lang="en-US" sz="1400" b="1" i="0" dirty="0" smtClean="0"/>
              <a:t>records) </a:t>
            </a:r>
            <a:endParaRPr lang="en-US" sz="1400" b="1" i="0" dirty="0"/>
          </a:p>
        </p:txBody>
      </p:sp>
      <p:sp>
        <p:nvSpPr>
          <p:cNvPr id="17" name="Freccia in giù 3"/>
          <p:cNvSpPr/>
          <p:nvPr/>
        </p:nvSpPr>
        <p:spPr>
          <a:xfrm>
            <a:off x="2674937" y="4077891"/>
            <a:ext cx="215900" cy="503237"/>
          </a:xfrm>
          <a:prstGeom prst="downArrow">
            <a:avLst/>
          </a:prstGeom>
          <a:solidFill>
            <a:srgbClr val="44589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i="0" dirty="0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044575" y="4644425"/>
            <a:ext cx="3167385" cy="58477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600" i="0" dirty="0" smtClean="0">
                <a:latin typeface="+mn-lt"/>
              </a:rPr>
              <a:t>Assessed completely for </a:t>
            </a:r>
            <a:r>
              <a:rPr lang="en-US" sz="1600" i="0" dirty="0">
                <a:latin typeface="+mn-lt"/>
              </a:rPr>
              <a:t>eligibility </a:t>
            </a:r>
            <a:r>
              <a:rPr lang="en-US" sz="1600" b="1" i="0" dirty="0">
                <a:latin typeface="+mn-lt"/>
              </a:rPr>
              <a:t>(</a:t>
            </a:r>
            <a:r>
              <a:rPr lang="en-US" sz="1600" b="1" i="0" dirty="0" smtClean="0">
                <a:latin typeface="+mn-lt"/>
              </a:rPr>
              <a:t>n=19 </a:t>
            </a:r>
            <a:r>
              <a:rPr lang="en-US" sz="1600" b="1" i="0" dirty="0">
                <a:latin typeface="+mn-lt"/>
              </a:rPr>
              <a:t>records) </a:t>
            </a:r>
          </a:p>
        </p:txBody>
      </p:sp>
      <p:sp>
        <p:nvSpPr>
          <p:cNvPr id="19" name="Freccia in giù 43"/>
          <p:cNvSpPr/>
          <p:nvPr/>
        </p:nvSpPr>
        <p:spPr>
          <a:xfrm rot="-1800000">
            <a:off x="4463359" y="4512924"/>
            <a:ext cx="108012" cy="458470"/>
          </a:xfrm>
          <a:prstGeom prst="downArrow">
            <a:avLst/>
          </a:prstGeom>
          <a:solidFill>
            <a:srgbClr val="445895"/>
          </a:solidFill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i="0"/>
          </a:p>
        </p:txBody>
      </p:sp>
      <p:sp>
        <p:nvSpPr>
          <p:cNvPr id="20" name="Freccia in giù 3"/>
          <p:cNvSpPr/>
          <p:nvPr/>
        </p:nvSpPr>
        <p:spPr>
          <a:xfrm>
            <a:off x="2687513" y="5302027"/>
            <a:ext cx="215900" cy="503237"/>
          </a:xfrm>
          <a:prstGeom prst="downArrow">
            <a:avLst/>
          </a:prstGeom>
          <a:solidFill>
            <a:srgbClr val="44589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i="0" dirty="0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971600" y="5910371"/>
            <a:ext cx="3421638" cy="830997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it-IT" sz="1600" i="0" dirty="0">
                <a:latin typeface="+mn-lt"/>
              </a:rPr>
              <a:t>Included in </a:t>
            </a:r>
            <a:r>
              <a:rPr lang="it-IT" sz="1600" i="0" dirty="0" smtClean="0">
                <a:latin typeface="+mn-lt"/>
              </a:rPr>
              <a:t>review and quantitative analysis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it-IT" sz="1600" b="1" i="0" dirty="0" smtClean="0">
                <a:latin typeface="+mn-lt"/>
              </a:rPr>
              <a:t>(n=8 studies, from </a:t>
            </a:r>
            <a:r>
              <a:rPr lang="it-IT" sz="1600" b="1" i="0" dirty="0">
                <a:latin typeface="+mn-lt"/>
              </a:rPr>
              <a:t>12 records) 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  <p:sp>
        <p:nvSpPr>
          <p:cNvPr id="23" name="Freccia in giù 43"/>
          <p:cNvSpPr/>
          <p:nvPr/>
        </p:nvSpPr>
        <p:spPr>
          <a:xfrm rot="1800000">
            <a:off x="4490349" y="4925966"/>
            <a:ext cx="108012" cy="458470"/>
          </a:xfrm>
          <a:prstGeom prst="downArrow">
            <a:avLst/>
          </a:prstGeom>
          <a:solidFill>
            <a:srgbClr val="445895"/>
          </a:solidFill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i="0"/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4849288" y="4943416"/>
            <a:ext cx="3889375" cy="73866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 b="1" i="0" dirty="0"/>
              <a:t>Excluded (</a:t>
            </a:r>
            <a:r>
              <a:rPr lang="en-US" sz="1400" b="1" i="0" dirty="0" smtClean="0"/>
              <a:t>n=4 </a:t>
            </a:r>
            <a:r>
              <a:rPr lang="en-US" sz="1400" b="1" i="0" dirty="0"/>
              <a:t>studies from 4 records)</a:t>
            </a:r>
            <a:r>
              <a:rPr lang="en-US" sz="1400" i="0" dirty="0"/>
              <a:t/>
            </a:r>
            <a:br>
              <a:rPr lang="en-US" sz="1400" i="0" dirty="0"/>
            </a:br>
            <a:r>
              <a:rPr lang="en-US" sz="1400" i="0" dirty="0" smtClean="0"/>
              <a:t>Study </a:t>
            </a:r>
            <a:r>
              <a:rPr lang="en-US" sz="1400" i="0" dirty="0"/>
              <a:t>evaluated women undergoing IUI (</a:t>
            </a:r>
            <a:r>
              <a:rPr lang="en-US" sz="1400" i="0" dirty="0" smtClean="0"/>
              <a:t>n=1)</a:t>
            </a:r>
          </a:p>
          <a:p>
            <a:r>
              <a:rPr lang="en-US" sz="1400" i="0" dirty="0" smtClean="0"/>
              <a:t>Study </a:t>
            </a:r>
            <a:r>
              <a:rPr lang="en-US" sz="1400" i="0" dirty="0"/>
              <a:t>not randomized (</a:t>
            </a:r>
            <a:r>
              <a:rPr lang="en-US" sz="1400" i="0" dirty="0" smtClean="0"/>
              <a:t>n=3</a:t>
            </a:r>
            <a:r>
              <a:rPr lang="en-US" sz="1400" i="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26412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" grpId="0" animBg="1"/>
      <p:bldP spid="35" grpId="0" animBg="1"/>
      <p:bldP spid="41" grpId="0" animBg="1"/>
      <p:bldP spid="45" grpId="0" animBg="1"/>
      <p:bldP spid="17" grpId="0" animBg="1"/>
      <p:bldP spid="18" grpId="0" animBg="1"/>
      <p:bldP spid="20" grpId="0" animBg="1"/>
      <p:bldP spid="21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4039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95535" y="4100879"/>
            <a:ext cx="8064897" cy="120032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b="1" i="0" dirty="0"/>
              <a:t>Outcomes </a:t>
            </a:r>
          </a:p>
          <a:p>
            <a:r>
              <a:rPr lang="en-US" i="0" dirty="0"/>
              <a:t>No study reported live birth; ongoing pregnancy was reported in 3 studies; clinical pregnancy was reported in 6 studies; miscarriage was reported in 7 studies; dissatisfaction in 3 studies; and side effects in 2 studies 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395535" y="2477794"/>
            <a:ext cx="8064897" cy="1200329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b="1" i="0" dirty="0" smtClean="0"/>
              <a:t>Study </a:t>
            </a:r>
            <a:r>
              <a:rPr lang="en-US" b="1" i="0" dirty="0"/>
              <a:t>characteristics </a:t>
            </a:r>
            <a:r>
              <a:rPr lang="en-US" b="1" i="0" dirty="0" smtClean="0"/>
              <a:t>and participants:</a:t>
            </a:r>
            <a:endParaRPr lang="en-US" i="0" dirty="0"/>
          </a:p>
          <a:p>
            <a:r>
              <a:rPr lang="en-US" i="0" dirty="0" smtClean="0"/>
              <a:t>8 studies were </a:t>
            </a:r>
            <a:r>
              <a:rPr lang="en-US" i="0" dirty="0"/>
              <a:t>included in the </a:t>
            </a:r>
            <a:r>
              <a:rPr lang="en-US" i="0" dirty="0" smtClean="0"/>
              <a:t>review, including a </a:t>
            </a:r>
            <a:r>
              <a:rPr lang="en-US" i="0" dirty="0"/>
              <a:t>total of 3809 women undergoing </a:t>
            </a:r>
            <a:r>
              <a:rPr lang="en-US" i="0" dirty="0" smtClean="0"/>
              <a:t>ART: </a:t>
            </a:r>
            <a:r>
              <a:rPr lang="en-US" i="0" dirty="0"/>
              <a:t>1523 were allocated to use dydrogesterone for LPS, 1388 </a:t>
            </a:r>
            <a:r>
              <a:rPr lang="en-US" i="0" dirty="0" smtClean="0"/>
              <a:t>to </a:t>
            </a:r>
            <a:r>
              <a:rPr lang="en-US" i="0" dirty="0"/>
              <a:t>use vaginal progesterone capsules and 898 </a:t>
            </a:r>
            <a:r>
              <a:rPr lang="en-US" i="0" dirty="0" smtClean="0"/>
              <a:t>to </a:t>
            </a:r>
            <a:r>
              <a:rPr lang="en-US" i="0" dirty="0"/>
              <a:t>use vaginal progesterone gel. 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971600" y="1599183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 dirty="0">
                <a:latin typeface="Arial" charset="0"/>
              </a:rPr>
              <a:t>R</a:t>
            </a:r>
            <a:r>
              <a:rPr lang="en-GB" sz="2400" b="1" dirty="0" smtClean="0">
                <a:latin typeface="Arial" charset="0"/>
              </a:rPr>
              <a:t>esults</a:t>
            </a:r>
            <a:endParaRPr lang="en-GB" sz="2400" b="1" dirty="0">
              <a:latin typeface="Arial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58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4039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327372" y="5746030"/>
            <a:ext cx="8637122" cy="923330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i="0" dirty="0">
                <a:latin typeface="+mn-lt"/>
              </a:rPr>
              <a:t>T</a:t>
            </a:r>
            <a:r>
              <a:rPr lang="en-US" i="0" dirty="0" smtClean="0">
                <a:latin typeface="+mn-lt"/>
              </a:rPr>
              <a:t>here </a:t>
            </a:r>
            <a:r>
              <a:rPr lang="en-US" i="0" dirty="0">
                <a:latin typeface="+mn-lt"/>
              </a:rPr>
              <a:t>was no relevant difference between </a:t>
            </a:r>
            <a:r>
              <a:rPr lang="en-US" i="0" dirty="0" smtClean="0">
                <a:latin typeface="+mn-lt"/>
              </a:rPr>
              <a:t>oral </a:t>
            </a:r>
            <a:r>
              <a:rPr lang="en-US" i="0" dirty="0">
                <a:latin typeface="+mn-lt"/>
              </a:rPr>
              <a:t>dydrogesterone and vaginal progesterone for LPS on </a:t>
            </a:r>
            <a:r>
              <a:rPr lang="en-US" i="0" dirty="0" smtClean="0">
                <a:latin typeface="+mn-lt"/>
              </a:rPr>
              <a:t>ongoing </a:t>
            </a:r>
            <a:r>
              <a:rPr lang="en-US" i="0" dirty="0">
                <a:latin typeface="+mn-lt"/>
              </a:rPr>
              <a:t>pregnancy (RR, 1.04 (95% CI, </a:t>
            </a:r>
            <a:r>
              <a:rPr lang="en-US" i="0" dirty="0" smtClean="0">
                <a:latin typeface="+mn-lt"/>
              </a:rPr>
              <a:t>0.92–1.18</a:t>
            </a:r>
            <a:r>
              <a:rPr lang="en-US" i="0" dirty="0">
                <a:latin typeface="+mn-lt"/>
              </a:rPr>
              <a:t>); </a:t>
            </a:r>
            <a:r>
              <a:rPr lang="en-US" i="0" dirty="0" smtClean="0">
                <a:latin typeface="+mn-lt"/>
              </a:rPr>
              <a:t>I</a:t>
            </a:r>
            <a:r>
              <a:rPr lang="en-US" i="0" baseline="30000" dirty="0" smtClean="0">
                <a:latin typeface="+mn-lt"/>
              </a:rPr>
              <a:t>2</a:t>
            </a:r>
            <a:r>
              <a:rPr lang="en-US" i="0" dirty="0">
                <a:latin typeface="+mn-lt"/>
              </a:rPr>
              <a:t>, 0%; seven RCTs; 3134 </a:t>
            </a:r>
            <a:r>
              <a:rPr lang="en-US" i="0" dirty="0" smtClean="0">
                <a:latin typeface="+mn-lt"/>
              </a:rPr>
              <a:t>women; moderate quality evidence)</a:t>
            </a:r>
            <a:endParaRPr lang="en-US" i="0" dirty="0">
              <a:latin typeface="+mn-lt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188169" y="1743199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 i="0" dirty="0" smtClean="0">
                <a:latin typeface="Arial" charset="0"/>
              </a:rPr>
              <a:t>Synthesis </a:t>
            </a:r>
            <a:r>
              <a:rPr lang="en-GB" sz="2400" b="1" i="0" dirty="0">
                <a:latin typeface="Arial" charset="0"/>
              </a:rPr>
              <a:t>of results: </a:t>
            </a:r>
            <a:r>
              <a:rPr lang="en-US" sz="2400" b="1" i="0" dirty="0">
                <a:latin typeface="Arial" charset="0"/>
              </a:rPr>
              <a:t>Ongoing pregnancy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513" y="1484784"/>
            <a:ext cx="7560840" cy="422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423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4039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323528" y="2427488"/>
            <a:ext cx="8496944" cy="3816429"/>
          </a:xfrm>
          <a:prstGeom prst="rect">
            <a:avLst/>
          </a:prstGeom>
          <a:solidFill>
            <a:srgbClr val="F0F3FB"/>
          </a:solidFill>
          <a:ln w="28575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85750" indent="-285750">
              <a:spcAft>
                <a:spcPts val="600"/>
              </a:spcAft>
              <a:buFont typeface="Arial" charset="0"/>
              <a:buChar char="•"/>
            </a:pPr>
            <a:r>
              <a:rPr lang="en-US" sz="1850" i="0" dirty="0" smtClean="0"/>
              <a:t>3 </a:t>
            </a:r>
            <a:r>
              <a:rPr lang="en-US" sz="1850" i="0" dirty="0"/>
              <a:t>studies reported patient dissatisfaction with the </a:t>
            </a:r>
            <a:r>
              <a:rPr lang="en-US" sz="1850" i="0" dirty="0" smtClean="0"/>
              <a:t>treatment. </a:t>
            </a:r>
            <a:r>
              <a:rPr lang="en-US" sz="1850" i="0" dirty="0"/>
              <a:t>Since there was </a:t>
            </a:r>
            <a:r>
              <a:rPr lang="en-US" sz="1850" i="0" dirty="0" smtClean="0"/>
              <a:t>great </a:t>
            </a:r>
            <a:r>
              <a:rPr lang="en-US" sz="1850" i="0" dirty="0"/>
              <a:t>heterogeneity among the </a:t>
            </a:r>
            <a:r>
              <a:rPr lang="en-US" sz="1850" i="0" dirty="0" smtClean="0"/>
              <a:t>3 </a:t>
            </a:r>
            <a:r>
              <a:rPr lang="en-US" sz="1850" i="0" dirty="0"/>
              <a:t>studies (I</a:t>
            </a:r>
            <a:r>
              <a:rPr lang="en-US" sz="1850" i="0" baseline="30000" dirty="0"/>
              <a:t>2</a:t>
            </a:r>
            <a:r>
              <a:rPr lang="en-US" sz="1850" i="0" dirty="0"/>
              <a:t>, 83%) </a:t>
            </a:r>
            <a:r>
              <a:rPr lang="en-US" sz="1850" i="0" dirty="0" smtClean="0"/>
              <a:t>the authors </a:t>
            </a:r>
            <a:r>
              <a:rPr lang="en-US" sz="1850" i="0" dirty="0"/>
              <a:t>did not pool the results of the </a:t>
            </a:r>
            <a:r>
              <a:rPr lang="en-US" sz="1850" i="0" dirty="0" smtClean="0"/>
              <a:t>studies.</a:t>
            </a:r>
          </a:p>
          <a:p>
            <a:pPr>
              <a:spcAft>
                <a:spcPts val="600"/>
              </a:spcAft>
            </a:pPr>
            <a:endParaRPr lang="en-US" sz="1850" i="0" dirty="0" smtClean="0"/>
          </a:p>
          <a:p>
            <a:pPr marL="285750" indent="-285750">
              <a:spcAft>
                <a:spcPts val="600"/>
              </a:spcAft>
              <a:buFont typeface="Arial" charset="0"/>
              <a:buChar char="•"/>
            </a:pPr>
            <a:r>
              <a:rPr lang="en-US" sz="1850" i="0" dirty="0" smtClean="0"/>
              <a:t>2 </a:t>
            </a:r>
            <a:r>
              <a:rPr lang="en-US" sz="1850" i="0" dirty="0"/>
              <a:t>of the 3</a:t>
            </a:r>
            <a:r>
              <a:rPr lang="en-US" sz="1850" i="0" dirty="0" smtClean="0"/>
              <a:t> </a:t>
            </a:r>
            <a:r>
              <a:rPr lang="en-US" sz="1850" i="0" dirty="0"/>
              <a:t>studies reporting on dissatisfaction of treatment identified lower levels of dissatisfaction among women using oral dydrogesterone than among women using vaginal progesterone (oral dydrogesterone </a:t>
            </a:r>
            <a:r>
              <a:rPr lang="en-US" sz="1850" dirty="0"/>
              <a:t>vs</a:t>
            </a:r>
            <a:r>
              <a:rPr lang="en-US" sz="1850" i="0" dirty="0"/>
              <a:t> vaginal </a:t>
            </a:r>
            <a:r>
              <a:rPr lang="en-US" sz="1850" i="0" dirty="0" smtClean="0"/>
              <a:t>progesterone capsules: 2.5% </a:t>
            </a:r>
            <a:r>
              <a:rPr lang="en-US" sz="1850" dirty="0" err="1"/>
              <a:t>vs</a:t>
            </a:r>
            <a:r>
              <a:rPr lang="en-US" sz="1850" i="0" dirty="0"/>
              <a:t> </a:t>
            </a:r>
            <a:r>
              <a:rPr lang="en-US" sz="1850" i="0" dirty="0" smtClean="0"/>
              <a:t>25.6%; </a:t>
            </a:r>
            <a:r>
              <a:rPr lang="en-US" sz="1850" i="0" dirty="0"/>
              <a:t>oral dydrogesterone </a:t>
            </a:r>
            <a:r>
              <a:rPr lang="en-US" sz="1850" dirty="0"/>
              <a:t>vs</a:t>
            </a:r>
            <a:r>
              <a:rPr lang="en-US" sz="1850" i="0" dirty="0"/>
              <a:t> vaginal progesterone gel: </a:t>
            </a:r>
            <a:r>
              <a:rPr lang="en-US" sz="1850" i="0" dirty="0" smtClean="0"/>
              <a:t>4.6% </a:t>
            </a:r>
            <a:r>
              <a:rPr lang="en-US" sz="1850" dirty="0" err="1"/>
              <a:t>vs</a:t>
            </a:r>
            <a:r>
              <a:rPr lang="en-US" sz="1850" i="0" dirty="0"/>
              <a:t> </a:t>
            </a:r>
            <a:r>
              <a:rPr lang="en-US" sz="1850" i="0" dirty="0" smtClean="0"/>
              <a:t>18.0%).</a:t>
            </a:r>
          </a:p>
          <a:p>
            <a:pPr>
              <a:spcAft>
                <a:spcPts val="600"/>
              </a:spcAft>
            </a:pPr>
            <a:endParaRPr lang="en-US" sz="1850" i="0" dirty="0" smtClean="0"/>
          </a:p>
          <a:p>
            <a:pPr marL="285750" indent="-285750">
              <a:spcAft>
                <a:spcPts val="600"/>
              </a:spcAft>
              <a:buFont typeface="Arial" charset="0"/>
              <a:buChar char="•"/>
            </a:pPr>
            <a:r>
              <a:rPr lang="en-US" sz="1850" i="0" dirty="0" smtClean="0"/>
              <a:t>The third study </a:t>
            </a:r>
            <a:r>
              <a:rPr lang="en-US" sz="1850" i="0" dirty="0"/>
              <a:t>showed no difference in dissatisfaction rate (oral dydrogesterone </a:t>
            </a:r>
            <a:r>
              <a:rPr lang="en-US" sz="1850" dirty="0"/>
              <a:t>vs</a:t>
            </a:r>
            <a:r>
              <a:rPr lang="en-US" sz="1850" i="0" dirty="0"/>
              <a:t> vaginal </a:t>
            </a:r>
            <a:r>
              <a:rPr lang="en-US" sz="1850" i="0" dirty="0" smtClean="0"/>
              <a:t>progesterone capsules: 8.3% </a:t>
            </a:r>
            <a:r>
              <a:rPr lang="en-US" sz="1850" dirty="0" err="1"/>
              <a:t>vs</a:t>
            </a:r>
            <a:r>
              <a:rPr lang="en-US" sz="1850" i="0" dirty="0"/>
              <a:t> </a:t>
            </a:r>
            <a:r>
              <a:rPr lang="en-US" sz="1850" i="0" dirty="0" smtClean="0"/>
              <a:t>7.0%). </a:t>
            </a:r>
            <a:endParaRPr lang="en-US" sz="1850" i="0" dirty="0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971600" y="1634699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 i="0" dirty="0" smtClean="0">
                <a:latin typeface="Arial" charset="0"/>
              </a:rPr>
              <a:t>Synthesis of results: </a:t>
            </a:r>
            <a:r>
              <a:rPr lang="en-GB" sz="2400" b="1" i="0" dirty="0">
                <a:latin typeface="Arial" charset="0"/>
              </a:rPr>
              <a:t>Dissatisfaction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46479" y="980728"/>
            <a:ext cx="8818015" cy="508088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it-IT" sz="1351" b="1" i="0" dirty="0">
                <a:solidFill>
                  <a:schemeClr val="bg1"/>
                </a:solidFill>
              </a:rPr>
              <a:t>Dydrogesterone versus progesterone for luteal-phase support: systematic review and meta-analysis of randomized controlled </a:t>
            </a:r>
            <a:r>
              <a:rPr lang="en-US" altLang="it-IT" sz="1351" b="1" i="0" dirty="0" smtClean="0">
                <a:solidFill>
                  <a:schemeClr val="bg1"/>
                </a:solidFill>
              </a:rPr>
              <a:t>trials, </a:t>
            </a:r>
            <a:r>
              <a:rPr lang="de-DE" altLang="it-IT" sz="1200" dirty="0" smtClean="0">
                <a:solidFill>
                  <a:schemeClr val="bg1"/>
                </a:solidFill>
              </a:rPr>
              <a:t>Barbosa </a:t>
            </a:r>
            <a:r>
              <a:rPr lang="de-DE" altLang="it-IT" sz="1200" dirty="0">
                <a:solidFill>
                  <a:schemeClr val="bg1"/>
                </a:solidFill>
              </a:rPr>
              <a:t>et 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2016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65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50456</TotalTime>
  <Words>1352</Words>
  <Application>Microsoft Office PowerPoint</Application>
  <PresentationFormat>On-screen Show (4:3)</PresentationFormat>
  <Paragraphs>114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Alice Garrett</cp:lastModifiedBy>
  <cp:revision>761</cp:revision>
  <cp:lastPrinted>2011-09-13T15:07:48Z</cp:lastPrinted>
  <dcterms:created xsi:type="dcterms:W3CDTF">2011-01-19T10:15:42Z</dcterms:created>
  <dcterms:modified xsi:type="dcterms:W3CDTF">2016-08-03T10:12:41Z</dcterms:modified>
</cp:coreProperties>
</file>