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4812" r:id="rId2"/>
  </p:sldMasterIdLst>
  <p:notesMasterIdLst>
    <p:notesMasterId r:id="rId25"/>
  </p:notesMasterIdLst>
  <p:sldIdLst>
    <p:sldId id="329" r:id="rId3"/>
    <p:sldId id="350" r:id="rId4"/>
    <p:sldId id="349" r:id="rId5"/>
    <p:sldId id="361" r:id="rId6"/>
    <p:sldId id="393" r:id="rId7"/>
    <p:sldId id="352" r:id="rId8"/>
    <p:sldId id="390" r:id="rId9"/>
    <p:sldId id="378" r:id="rId10"/>
    <p:sldId id="383" r:id="rId11"/>
    <p:sldId id="365" r:id="rId12"/>
    <p:sldId id="400" r:id="rId13"/>
    <p:sldId id="380" r:id="rId14"/>
    <p:sldId id="394" r:id="rId15"/>
    <p:sldId id="381" r:id="rId16"/>
    <p:sldId id="382" r:id="rId17"/>
    <p:sldId id="392" r:id="rId18"/>
    <p:sldId id="399" r:id="rId19"/>
    <p:sldId id="398" r:id="rId20"/>
    <p:sldId id="375" r:id="rId21"/>
    <p:sldId id="397" r:id="rId22"/>
    <p:sldId id="388" r:id="rId23"/>
    <p:sldId id="371" r:id="rId24"/>
  </p:sldIdLst>
  <p:sldSz cx="9144000" cy="6858000" type="screen4x3"/>
  <p:notesSz cx="6761163" cy="9942513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D6E4"/>
    <a:srgbClr val="EADEE7"/>
    <a:srgbClr val="ED1D24"/>
    <a:srgbClr val="445895"/>
    <a:srgbClr val="CDDEFF"/>
    <a:srgbClr val="002060"/>
    <a:srgbClr val="F0F3FB"/>
    <a:srgbClr val="E2E1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Stile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3897" autoAdjust="0"/>
    <p:restoredTop sz="97807" autoAdjust="0"/>
  </p:normalViewPr>
  <p:slideViewPr>
    <p:cSldViewPr>
      <p:cViewPr>
        <p:scale>
          <a:sx n="104" d="100"/>
          <a:sy n="104" d="100"/>
        </p:scale>
        <p:origin x="-7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 i="0">
                <a:latin typeface="Arial" charset="0"/>
              </a:defRPr>
            </a:lvl1pPr>
          </a:lstStyle>
          <a:p>
            <a:pPr>
              <a:defRPr/>
            </a:pPr>
            <a:fld id="{E85DC6F2-61F7-47F7-BDDB-8773C9C1B552}" type="datetimeFigureOut">
              <a:rPr lang="it-IT"/>
              <a:pPr>
                <a:defRPr/>
              </a:pPr>
              <a:t>21/12/2015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 dirty="0" smtClean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6275" y="4722813"/>
            <a:ext cx="5408613" cy="4473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noProof="0" smtClean="0"/>
              <a:t>Fare clic per modificare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i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7A07579C-B849-46E4-81D5-095676F8793D}" type="slidenum">
              <a:rPr lang="en-US"/>
              <a:pPr>
                <a:defRPr/>
              </a:pPr>
              <a:t>‹#›</a:t>
            </a:fld>
            <a:endParaRPr lang="it-IT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29690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6D345E7-095D-4628-A017-2AA883E147ED}" type="slidenum">
              <a:rPr lang="en-GB" altLang="it-IT" smtClean="0">
                <a:solidFill>
                  <a:srgbClr val="000000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GB" altLang="it-IT" dirty="0" smtClean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it-IT" dirty="0" smtClean="0"/>
          </a:p>
        </p:txBody>
      </p:sp>
    </p:spTree>
    <p:extLst>
      <p:ext uri="{BB962C8B-B14F-4D97-AF65-F5344CB8AC3E}">
        <p14:creationId xmlns:p14="http://schemas.microsoft.com/office/powerpoint/2010/main" val="2546507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dirty="0" smtClean="0"/>
          </a:p>
        </p:txBody>
      </p:sp>
      <p:sp>
        <p:nvSpPr>
          <p:cNvPr id="22532" name="Segnaposto numero diapositiva 3"/>
          <p:cNvSpPr txBox="1">
            <a:spLocks noGrp="1"/>
          </p:cNvSpPr>
          <p:nvPr/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EC641F3-085E-404A-B442-0231AFD4B84A}" type="slidenum">
              <a:rPr lang="x-none" altLang="it-IT" i="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it-IT" altLang="it-IT" i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94713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dirty="0" smtClean="0"/>
          </a:p>
        </p:txBody>
      </p:sp>
      <p:sp>
        <p:nvSpPr>
          <p:cNvPr id="24580" name="Segnaposto numero diapositiva 3"/>
          <p:cNvSpPr txBox="1">
            <a:spLocks noGrp="1"/>
          </p:cNvSpPr>
          <p:nvPr/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CE584FA-CD33-4012-8C28-E8FE9CE9CBC9}" type="slidenum">
              <a:rPr lang="x-none" altLang="it-IT" i="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3</a:t>
            </a:fld>
            <a:endParaRPr lang="it-IT" altLang="it-IT" i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35550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dirty="0" smtClean="0"/>
          </a:p>
        </p:txBody>
      </p:sp>
      <p:sp>
        <p:nvSpPr>
          <p:cNvPr id="28676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11BDE67-22A4-453D-8F1D-E9555A3F8F59}" type="slidenum">
              <a:rPr lang="it-IT" altLang="it-IT" i="0" smtClean="0">
                <a:solidFill>
                  <a:srgbClr val="000000"/>
                </a:solidFill>
              </a:rPr>
              <a:pPr/>
              <a:t>4</a:t>
            </a:fld>
            <a:endParaRPr lang="it-IT" altLang="it-IT" i="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8227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dirty="0" smtClean="0"/>
          </a:p>
        </p:txBody>
      </p:sp>
      <p:sp>
        <p:nvSpPr>
          <p:cNvPr id="30724" name="Segnaposto numero diapositiva 3"/>
          <p:cNvSpPr txBox="1">
            <a:spLocks noGrp="1"/>
          </p:cNvSpPr>
          <p:nvPr/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1EB534B-8D8E-4508-AEC5-73920049AD32}" type="slidenum">
              <a:rPr lang="x-none" altLang="it-IT" i="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6</a:t>
            </a:fld>
            <a:endParaRPr lang="it-IT" altLang="it-IT" i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04896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dirty="0" smtClean="0"/>
          </a:p>
        </p:txBody>
      </p:sp>
      <p:sp>
        <p:nvSpPr>
          <p:cNvPr id="32772" name="Segnaposto numero diapositiva 3"/>
          <p:cNvSpPr txBox="1">
            <a:spLocks noGrp="1"/>
          </p:cNvSpPr>
          <p:nvPr/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0BBAD55-1BE3-44E2-AE16-C5C17FCD4C78}" type="slidenum">
              <a:rPr lang="x-none" altLang="it-IT" i="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10</a:t>
            </a:fld>
            <a:endParaRPr lang="it-IT" altLang="it-IT" i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0274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dirty="0" smtClean="0"/>
          </a:p>
        </p:txBody>
      </p:sp>
      <p:sp>
        <p:nvSpPr>
          <p:cNvPr id="59396" name="Segnaposto numero diapositiva 3"/>
          <p:cNvSpPr txBox="1">
            <a:spLocks noGrp="1"/>
          </p:cNvSpPr>
          <p:nvPr/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D62B56D-1B15-44DE-B517-41FD56C48F94}" type="slidenum">
              <a:rPr lang="x-none" altLang="it-IT" i="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22</a:t>
            </a:fld>
            <a:endParaRPr lang="it-IT" altLang="it-IT" i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43011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E3EC82-1B01-4E61-8144-D6203CB61C62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0175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0D8DF2-7700-485C-A24B-6C4C21AB59CF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803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7C36B0-32BF-4C1D-8B14-A851CC5C51F3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37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93B851-8467-4832-92CA-ED9F07BADCA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44333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54CE0B-E619-4A04-AFDC-98E880E5E2A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76757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AD40B0-C877-4B88-B941-F24B4AD5AAE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01941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DC06DB-2521-444A-8DBE-D0AA6A95A11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27672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F55CC-90EC-4ED1-B27D-C5BB50F5A40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47622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D1B118-3A41-4160-BC46-15821FE1628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38244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5A405-2C77-4A47-9402-95622389C78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57828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66658-6B9B-46F2-8D64-99C8FA404B3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7852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909CB6-6D70-440F-BE29-455026851B21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26864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61DCDB-A505-4D00-A47A-42AB4F4F12D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61720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A8D181-7187-4539-95BF-29D4AC90ABA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89475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A5E476-6F4A-42B8-8255-3D7FB57E1F9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1626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007470-8E3A-4B11-89EA-065FF43B9312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7632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03EB94-954C-42B7-BC7B-F6998BFAAE35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5884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178C1A-D1D9-4F7B-859A-60F116829842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0489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89177E-B0CC-4BAA-86B1-C7EC57F86527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9769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3A35F0-57CA-4226-B22C-AEDC13518215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844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913055-48F1-4760-A228-BF2BB82244EF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1009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dirty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95BB04-7A9D-4F2A-9B1F-9B9D5AF2E16F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987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 smtClean="0"/>
              <a:t>Click to edit Master text styles</a:t>
            </a:r>
          </a:p>
          <a:p>
            <a:pPr lvl="1"/>
            <a:r>
              <a:rPr lang="en-GB" altLang="it-IT" smtClean="0"/>
              <a:t>Second level</a:t>
            </a:r>
          </a:p>
          <a:p>
            <a:pPr lvl="2"/>
            <a:r>
              <a:rPr lang="en-GB" altLang="it-IT" smtClean="0"/>
              <a:t>Third level</a:t>
            </a:r>
          </a:p>
          <a:p>
            <a:pPr lvl="3"/>
            <a:r>
              <a:rPr lang="en-GB" altLang="it-IT" smtClean="0"/>
              <a:t>Fourth level</a:t>
            </a:r>
          </a:p>
          <a:p>
            <a:pPr lvl="4"/>
            <a:r>
              <a:rPr lang="en-GB" altLang="it-IT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i="0"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i="0"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i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13D8571-8C07-428E-A66A-16124D03FB04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585" r:id="rId1"/>
    <p:sldLayoutId id="2147487586" r:id="rId2"/>
    <p:sldLayoutId id="2147487587" r:id="rId3"/>
    <p:sldLayoutId id="2147487588" r:id="rId4"/>
    <p:sldLayoutId id="2147487589" r:id="rId5"/>
    <p:sldLayoutId id="2147487590" r:id="rId6"/>
    <p:sldLayoutId id="2147487591" r:id="rId7"/>
    <p:sldLayoutId id="2147487592" r:id="rId8"/>
    <p:sldLayoutId id="2147487593" r:id="rId9"/>
    <p:sldLayoutId id="2147487594" r:id="rId10"/>
    <p:sldLayoutId id="21474875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 smtClean="0"/>
              <a:t>Click to edit Master text styles</a:t>
            </a:r>
          </a:p>
          <a:p>
            <a:pPr lvl="1"/>
            <a:r>
              <a:rPr lang="en-GB" altLang="it-IT" smtClean="0"/>
              <a:t>Second level</a:t>
            </a:r>
          </a:p>
          <a:p>
            <a:pPr lvl="2"/>
            <a:r>
              <a:rPr lang="en-GB" altLang="it-IT" smtClean="0"/>
              <a:t>Third level</a:t>
            </a:r>
          </a:p>
          <a:p>
            <a:pPr lvl="3"/>
            <a:r>
              <a:rPr lang="en-GB" altLang="it-IT" smtClean="0"/>
              <a:t>Fourth level</a:t>
            </a:r>
          </a:p>
          <a:p>
            <a:pPr lvl="4"/>
            <a:r>
              <a:rPr lang="en-GB" altLang="it-IT" smtClean="0"/>
              <a:t>Fifth level</a:t>
            </a:r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i="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758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i="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i="0">
                <a:solidFill>
                  <a:srgbClr val="000000"/>
                </a:solidFill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62B089E-E7A4-431C-A446-EF849B64A32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618" r:id="rId1"/>
    <p:sldLayoutId id="2147487619" r:id="rId2"/>
    <p:sldLayoutId id="2147487620" r:id="rId3"/>
    <p:sldLayoutId id="2147487621" r:id="rId4"/>
    <p:sldLayoutId id="2147487622" r:id="rId5"/>
    <p:sldLayoutId id="2147487623" r:id="rId6"/>
    <p:sldLayoutId id="2147487624" r:id="rId7"/>
    <p:sldLayoutId id="2147487625" r:id="rId8"/>
    <p:sldLayoutId id="2147487626" r:id="rId9"/>
    <p:sldLayoutId id="2147487627" r:id="rId10"/>
    <p:sldLayoutId id="214748762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17415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416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7411" name="Text Box 5"/>
          <p:cNvSpPr txBox="1">
            <a:spLocks noChangeArrowheads="1"/>
          </p:cNvSpPr>
          <p:nvPr/>
        </p:nvSpPr>
        <p:spPr bwMode="auto">
          <a:xfrm>
            <a:off x="228600" y="1295400"/>
            <a:ext cx="8748713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it-IT" b="1" i="0" dirty="0">
                <a:solidFill>
                  <a:srgbClr val="000000"/>
                </a:solidFill>
                <a:cs typeface="Arial" panose="020B0604020202020204" pitchFamily="34" charset="0"/>
              </a:rPr>
              <a:t>UOG Journal Club:</a:t>
            </a:r>
            <a:r>
              <a:rPr lang="en-GB" altLang="it-IT" b="1" i="0" dirty="0" smtClean="0">
                <a:solidFill>
                  <a:srgbClr val="000000"/>
                </a:solidFill>
                <a:cs typeface="Arial" panose="020B0604020202020204" pitchFamily="34" charset="0"/>
              </a:rPr>
              <a:t> January 2016</a:t>
            </a:r>
            <a:endParaRPr lang="en-GB" altLang="it-IT" b="1" i="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7412" name="TextBox 1"/>
          <p:cNvSpPr txBox="1">
            <a:spLocks noChangeArrowheads="1"/>
          </p:cNvSpPr>
          <p:nvPr/>
        </p:nvSpPr>
        <p:spPr bwMode="auto">
          <a:xfrm>
            <a:off x="762000" y="2362200"/>
            <a:ext cx="7632848" cy="26868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US" sz="2000" b="1" i="0" dirty="0" smtClean="0"/>
              <a:t>Clinical implementation of routine screening for fetal trisomies in the UK NHS: cell-free DNA test contingent on results from first-trimester combined test</a:t>
            </a:r>
          </a:p>
          <a:p>
            <a:pPr>
              <a:buNone/>
            </a:pPr>
            <a:endParaRPr lang="en-US" sz="1800" b="1" i="0" dirty="0" smtClean="0"/>
          </a:p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r>
              <a:rPr lang="en-GB" sz="1800" i="0" dirty="0" smtClean="0"/>
              <a:t>MM Gil, R Revello, LC Poon, R Akolekar, KH Nicolaides</a:t>
            </a:r>
          </a:p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endParaRPr lang="sv-SE" sz="1800" i="0" dirty="0" smtClean="0"/>
          </a:p>
          <a:p>
            <a:pPr algn="ctr" eaLnBrk="1" hangingPunct="1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it-IT" sz="1800" i="0" dirty="0" smtClean="0"/>
              <a:t>Volume 47, Issue 1, Date: January 2016 (</a:t>
            </a:r>
            <a:r>
              <a:rPr lang="it-IT" sz="1800" i="0" dirty="0"/>
              <a:t>pages</a:t>
            </a:r>
            <a:r>
              <a:rPr lang="it-IT" sz="1800" i="0" dirty="0" smtClean="0"/>
              <a:t> 42–52)</a:t>
            </a:r>
          </a:p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endParaRPr lang="en-GB" sz="1800" b="1" i="0" dirty="0" smtClean="0"/>
          </a:p>
        </p:txBody>
      </p:sp>
      <p:sp>
        <p:nvSpPr>
          <p:cNvPr id="17413" name="TextBox 2"/>
          <p:cNvSpPr txBox="1">
            <a:spLocks noChangeArrowheads="1"/>
          </p:cNvSpPr>
          <p:nvPr/>
        </p:nvSpPr>
        <p:spPr bwMode="auto">
          <a:xfrm>
            <a:off x="1981200" y="5715000"/>
            <a:ext cx="5689600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it-IT" sz="1900" i="0" dirty="0">
                <a:solidFill>
                  <a:srgbClr val="000000"/>
                </a:solidFill>
                <a:cs typeface="Arial" panose="020B0604020202020204" pitchFamily="34" charset="0"/>
              </a:rPr>
              <a:t>Journal Club slides prepared by </a:t>
            </a:r>
            <a:r>
              <a:rPr lang="en-GB" altLang="it-IT" sz="1900" i="0" dirty="0" smtClean="0">
                <a:solidFill>
                  <a:srgbClr val="000000"/>
                </a:solidFill>
                <a:cs typeface="Arial" panose="020B0604020202020204" pitchFamily="34" charset="0"/>
              </a:rPr>
              <a:t>Dr Shireen Meher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1900" i="0" dirty="0">
                <a:solidFill>
                  <a:srgbClr val="000000"/>
                </a:solidFill>
                <a:cs typeface="Arial" panose="020B0604020202020204" pitchFamily="34" charset="0"/>
              </a:rPr>
              <a:t>(UOG Editor for Trainees)</a:t>
            </a:r>
          </a:p>
        </p:txBody>
      </p:sp>
      <p:pic>
        <p:nvPicPr>
          <p:cNvPr id="17414" name="Picture 51" descr="\\ISUOG-DC01\users\ostirrup\Desktop\Journal Club logo.tif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080443"/>
            <a:ext cx="1575693" cy="1303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/>
      <p:bldP spid="17412" grpId="0"/>
      <p:bldP spid="1741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746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1767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768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1764" name="TextBox 1"/>
          <p:cNvSpPr txBox="1">
            <a:spLocks noChangeArrowheads="1"/>
          </p:cNvSpPr>
          <p:nvPr/>
        </p:nvSpPr>
        <p:spPr bwMode="auto">
          <a:xfrm>
            <a:off x="228600" y="1981200"/>
            <a:ext cx="86423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000" b="1" i="0" dirty="0" smtClean="0"/>
              <a:t>Summary of screening performance</a:t>
            </a:r>
            <a:endParaRPr lang="en-GB" altLang="it-IT" sz="2000" b="1" i="0" dirty="0"/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250825" y="1052513"/>
            <a:ext cx="8642350" cy="553998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it-IT" sz="1600" b="1" i="0" dirty="0" smtClean="0">
                <a:solidFill>
                  <a:schemeClr val="bg1"/>
                </a:solidFill>
              </a:rPr>
              <a:t>Clinical implementation of cfDNA testing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smtClean="0">
                <a:solidFill>
                  <a:schemeClr val="bg1"/>
                </a:solidFill>
              </a:rPr>
              <a:t>MM Gil et al.</a:t>
            </a:r>
            <a:r>
              <a:rPr lang="en-GB" altLang="it-IT" sz="1400" dirty="0" smtClean="0">
                <a:solidFill>
                  <a:schemeClr val="bg1"/>
                </a:solidFill>
              </a:rPr>
              <a:t>, UOG 2016</a:t>
            </a:r>
            <a:endParaRPr lang="en-GB" altLang="it-IT" sz="1400" dirty="0">
              <a:solidFill>
                <a:schemeClr val="bg1"/>
              </a:solidFill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6077727"/>
              </p:ext>
            </p:extLst>
          </p:nvPr>
        </p:nvGraphicFramePr>
        <p:xfrm>
          <a:off x="533400" y="2895600"/>
          <a:ext cx="8077200" cy="265684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153960"/>
                <a:gridCol w="979640"/>
                <a:gridCol w="1981200"/>
                <a:gridCol w="1892872"/>
                <a:gridCol w="206952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Karyotype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aseline="0" dirty="0" smtClean="0"/>
                        <a:t>No. of</a:t>
                      </a:r>
                      <a:r>
                        <a:rPr lang="en-US" sz="1400" dirty="0" smtClean="0"/>
                        <a:t> fetuses</a:t>
                      </a:r>
                      <a:r>
                        <a:rPr lang="en-US" sz="1400" baseline="0" dirty="0" smtClean="0"/>
                        <a:t>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Screen</a:t>
                      </a:r>
                      <a:r>
                        <a:rPr lang="en-US" sz="1400" baseline="0" dirty="0" smtClean="0"/>
                        <a:t> positive by combined screening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Screen</a:t>
                      </a:r>
                      <a:r>
                        <a:rPr lang="en-US" sz="1400" baseline="0" dirty="0" smtClean="0"/>
                        <a:t> positive by </a:t>
                      </a:r>
                    </a:p>
                    <a:p>
                      <a:r>
                        <a:rPr lang="en-US" sz="1400" baseline="0" dirty="0" smtClean="0"/>
                        <a:t>cfDNA screening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Screen positive</a:t>
                      </a:r>
                      <a:r>
                        <a:rPr lang="en-US" sz="1400" baseline="0" dirty="0" smtClean="0"/>
                        <a:t> by contingent screening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Bef>
                          <a:spcPct val="0"/>
                        </a:spcBef>
                      </a:pPr>
                      <a:r>
                        <a:rPr lang="en-US" altLang="it-IT" sz="1400" i="0" dirty="0" smtClean="0"/>
                        <a:t>Trisomy 21 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47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87% (41/47)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98% (43/44)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92% (43/47)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Bef>
                          <a:spcPct val="0"/>
                        </a:spcBef>
                      </a:pPr>
                      <a:r>
                        <a:rPr lang="en-US" altLang="it-IT" sz="1400" i="0" dirty="0" smtClean="0"/>
                        <a:t>Trisomy 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24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92% (22/24)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88% (21/24)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100% (24/24)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Bef>
                          <a:spcPct val="0"/>
                        </a:spcBef>
                      </a:pPr>
                      <a:r>
                        <a:rPr lang="en-US" altLang="it-IT" sz="1400" i="0" dirty="0" smtClean="0"/>
                        <a:t>Trisomy 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100% (4/4)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50% (2/4)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100% (4/4)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Bef>
                          <a:spcPct val="0"/>
                        </a:spcBef>
                      </a:pPr>
                      <a:r>
                        <a:rPr lang="en-US" altLang="it-IT" sz="1400" i="0" dirty="0" smtClean="0"/>
                        <a:t>No trisomy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11 617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3.4% (393/11 617)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0.25% (9/3564)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" name="Picture 2" descr="ISUOG-red-bann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3" descr="UOG reverse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609600" y="1905000"/>
            <a:ext cx="81851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000" b="1" i="0" dirty="0" smtClean="0"/>
              <a:t>Results: parental decision regarding further investigations 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250825" y="1052513"/>
            <a:ext cx="8642350" cy="553998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it-IT" sz="1600" b="1" i="0" dirty="0" smtClean="0">
                <a:solidFill>
                  <a:schemeClr val="bg1"/>
                </a:solidFill>
              </a:rPr>
              <a:t>Clinical implementation of cfDNA testing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smtClean="0">
                <a:solidFill>
                  <a:schemeClr val="bg1"/>
                </a:solidFill>
              </a:rPr>
              <a:t>MM Gil et al.</a:t>
            </a:r>
            <a:r>
              <a:rPr lang="en-GB" altLang="it-IT" sz="1400" dirty="0" smtClean="0">
                <a:solidFill>
                  <a:schemeClr val="bg1"/>
                </a:solidFill>
              </a:rPr>
              <a:t>, UOG 2016</a:t>
            </a:r>
            <a:endParaRPr lang="en-GB" altLang="it-IT" sz="14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6831" y="2132856"/>
            <a:ext cx="306606" cy="36899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3645024"/>
            <a:ext cx="8534400" cy="2207172"/>
          </a:xfrm>
          <a:prstGeom prst="rect">
            <a:avLst/>
          </a:prstGeom>
        </p:spPr>
      </p:pic>
      <p:sp>
        <p:nvSpPr>
          <p:cNvPr id="13" name="Segnaposto contenuto 2"/>
          <p:cNvSpPr txBox="1">
            <a:spLocks/>
          </p:cNvSpPr>
          <p:nvPr/>
        </p:nvSpPr>
        <p:spPr bwMode="auto">
          <a:xfrm>
            <a:off x="304800" y="2636912"/>
            <a:ext cx="8458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1400" i="0" dirty="0" smtClean="0"/>
              <a:t>In the </a:t>
            </a:r>
            <a:r>
              <a:rPr lang="en-US" sz="1400" i="0" u="sng" dirty="0" smtClean="0"/>
              <a:t>high-risk group</a:t>
            </a:r>
            <a:r>
              <a:rPr lang="en-US" sz="1400" i="0" dirty="0" smtClean="0"/>
              <a:t>, 38% opted for CVS, 60% for </a:t>
            </a:r>
            <a:r>
              <a:rPr lang="en-US" sz="1400" i="0" dirty="0" err="1" smtClean="0"/>
              <a:t>cfDNA</a:t>
            </a:r>
            <a:r>
              <a:rPr lang="en-US" sz="1400" i="0" dirty="0" smtClean="0"/>
              <a:t> and 2% for no further investigation </a:t>
            </a:r>
          </a:p>
          <a:p>
            <a:pPr marL="342900" lvl="1" indent="-342900">
              <a:buFontTx/>
              <a:buChar char="•"/>
            </a:pPr>
            <a:r>
              <a:rPr lang="en-US" sz="1400" i="0" dirty="0" smtClean="0"/>
              <a:t>In the </a:t>
            </a:r>
            <a:r>
              <a:rPr lang="en-US" sz="1400" i="0" u="sng" dirty="0" smtClean="0"/>
              <a:t>intermediate-risk group</a:t>
            </a:r>
            <a:r>
              <a:rPr lang="en-US" sz="1400" i="0" dirty="0" smtClean="0"/>
              <a:t> 92% opted for </a:t>
            </a:r>
            <a:r>
              <a:rPr lang="en-US" sz="1400" i="0" dirty="0" err="1" smtClean="0"/>
              <a:t>cfDNA</a:t>
            </a:r>
            <a:r>
              <a:rPr lang="en-US" sz="1400" i="0" dirty="0" smtClean="0"/>
              <a:t> and 9% for no further investigation</a:t>
            </a:r>
            <a:endParaRPr lang="en-US" sz="1200" i="0" dirty="0" smtClean="0"/>
          </a:p>
          <a:p>
            <a:endParaRPr lang="en-US" sz="1400" i="0" dirty="0" smtClean="0"/>
          </a:p>
          <a:p>
            <a:pPr lvl="2">
              <a:buNone/>
            </a:pPr>
            <a:endParaRPr lang="en-US" sz="900" i="0" dirty="0" smtClean="0"/>
          </a:p>
          <a:p>
            <a:pPr lvl="1"/>
            <a:endParaRPr lang="en-US" sz="1200" i="0" dirty="0" smtClean="0"/>
          </a:p>
          <a:p>
            <a:pPr lvl="1"/>
            <a:endParaRPr lang="en-US" sz="1200" i="0" dirty="0" smtClean="0"/>
          </a:p>
          <a:p>
            <a:pPr lvl="1"/>
            <a:endParaRPr lang="en-US" sz="1200" i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" name="Picture 3" descr="ISUOG-red-bann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4" descr="UOG reverse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28600" y="1905000"/>
            <a:ext cx="86423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400" b="1" i="0" dirty="0" smtClean="0"/>
              <a:t>Results: parental decisions in </a:t>
            </a:r>
            <a:r>
              <a:rPr lang="en-GB" altLang="it-IT" sz="2400" b="1" i="0" u="sng" dirty="0" smtClean="0"/>
              <a:t>high-risk</a:t>
            </a:r>
            <a:r>
              <a:rPr lang="en-GB" altLang="it-IT" sz="2400" b="1" i="0" dirty="0" smtClean="0"/>
              <a:t> group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250825" y="1052513"/>
            <a:ext cx="8642350" cy="553998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it-IT" sz="1600" b="1" i="0" dirty="0" smtClean="0">
                <a:solidFill>
                  <a:schemeClr val="bg1"/>
                </a:solidFill>
              </a:rPr>
              <a:t>Clinical implementation of cfDNA testing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smtClean="0">
                <a:solidFill>
                  <a:schemeClr val="bg1"/>
                </a:solidFill>
              </a:rPr>
              <a:t>MM Gil et al.</a:t>
            </a:r>
            <a:r>
              <a:rPr lang="en-GB" altLang="it-IT" sz="1400" dirty="0" smtClean="0">
                <a:solidFill>
                  <a:schemeClr val="bg1"/>
                </a:solidFill>
              </a:rPr>
              <a:t>, UOG 2016</a:t>
            </a:r>
            <a:endParaRPr lang="en-GB" altLang="it-IT" sz="14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6831" y="2132856"/>
            <a:ext cx="306606" cy="36899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0" name="Segnaposto contenuto 2"/>
          <p:cNvSpPr txBox="1">
            <a:spLocks/>
          </p:cNvSpPr>
          <p:nvPr/>
        </p:nvSpPr>
        <p:spPr bwMode="auto">
          <a:xfrm>
            <a:off x="457200" y="2895600"/>
            <a:ext cx="8382000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1600" i="0" dirty="0" smtClean="0"/>
              <a:t>With implementation of contingent screening in the high-risk group (</a:t>
            </a:r>
            <a:r>
              <a:rPr lang="en-US" sz="1600" dirty="0" smtClean="0"/>
              <a:t>n</a:t>
            </a:r>
            <a:r>
              <a:rPr lang="en-US" sz="1600" i="0" dirty="0" smtClean="0"/>
              <a:t>=460)</a:t>
            </a:r>
          </a:p>
          <a:p>
            <a:pPr lvl="1"/>
            <a:r>
              <a:rPr lang="en-US" sz="1400" i="0" dirty="0" smtClean="0"/>
              <a:t>38% opted for CVS</a:t>
            </a:r>
          </a:p>
          <a:p>
            <a:pPr lvl="1"/>
            <a:r>
              <a:rPr lang="en-US" sz="1400" i="0" dirty="0" smtClean="0"/>
              <a:t>60% opted for </a:t>
            </a:r>
            <a:r>
              <a:rPr lang="en-US" sz="1400" i="0" dirty="0" err="1" smtClean="0"/>
              <a:t>cfDNA</a:t>
            </a:r>
            <a:r>
              <a:rPr lang="en-US" sz="1400" i="0" dirty="0" smtClean="0"/>
              <a:t> testing</a:t>
            </a:r>
          </a:p>
          <a:p>
            <a:pPr lvl="1"/>
            <a:r>
              <a:rPr lang="en-US" sz="1400" i="0" dirty="0" smtClean="0"/>
              <a:t>2% did not want further tests</a:t>
            </a:r>
          </a:p>
          <a:p>
            <a:pPr lvl="1"/>
            <a:endParaRPr lang="en-US" sz="1800" i="0" dirty="0" smtClean="0"/>
          </a:p>
          <a:p>
            <a:r>
              <a:rPr lang="en-US" sz="1600" i="0" dirty="0" smtClean="0"/>
              <a:t>Without contingent screening in the previous year, among the high-risk group (</a:t>
            </a:r>
            <a:r>
              <a:rPr lang="en-US" sz="1600" dirty="0" smtClean="0"/>
              <a:t>n</a:t>
            </a:r>
            <a:r>
              <a:rPr lang="en-US" sz="1600" i="0" dirty="0" smtClean="0"/>
              <a:t>=407)</a:t>
            </a:r>
          </a:p>
          <a:p>
            <a:pPr lvl="1"/>
            <a:r>
              <a:rPr lang="en-US" sz="1400" i="0" dirty="0" smtClean="0"/>
              <a:t>66% had opted for invasive testing</a:t>
            </a:r>
          </a:p>
          <a:p>
            <a:pPr lvl="1"/>
            <a:r>
              <a:rPr lang="en-US" sz="1400" i="0" dirty="0" smtClean="0"/>
              <a:t>34% had no further investigations</a:t>
            </a:r>
          </a:p>
          <a:p>
            <a:pPr lvl="1"/>
            <a:endParaRPr lang="en-US" sz="1400" i="0" dirty="0" smtClean="0"/>
          </a:p>
          <a:p>
            <a:r>
              <a:rPr lang="en-US" sz="1600" i="0" dirty="0" smtClean="0"/>
              <a:t>Contingent screening was associated with a 43% reduction in invasive testing</a:t>
            </a:r>
          </a:p>
          <a:p>
            <a:pPr lvl="1"/>
            <a:endParaRPr lang="en-US" sz="1400" i="0" dirty="0" smtClean="0"/>
          </a:p>
          <a:p>
            <a:pPr lvl="1"/>
            <a:endParaRPr lang="en-US" sz="1400" i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" name="Picture 3" descr="ISUOG-red-bann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4" descr="UOG reverse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152400" y="1828800"/>
            <a:ext cx="86423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400" b="1" i="0" dirty="0" smtClean="0"/>
              <a:t>Results: parental decision in </a:t>
            </a:r>
            <a:r>
              <a:rPr lang="en-GB" altLang="it-IT" sz="2400" b="1" i="0" u="sng" dirty="0" smtClean="0"/>
              <a:t>high-risk</a:t>
            </a:r>
            <a:r>
              <a:rPr lang="en-GB" altLang="it-IT" sz="2400" b="1" i="0" dirty="0" smtClean="0"/>
              <a:t> group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250825" y="1052513"/>
            <a:ext cx="8642350" cy="553998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it-IT" sz="1600" b="1" i="0" dirty="0" smtClean="0">
                <a:solidFill>
                  <a:schemeClr val="bg1"/>
                </a:solidFill>
              </a:rPr>
              <a:t>Clinical implementation of cfDNA testing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smtClean="0">
                <a:solidFill>
                  <a:schemeClr val="bg1"/>
                </a:solidFill>
              </a:rPr>
              <a:t>MM Gil et al.</a:t>
            </a:r>
            <a:r>
              <a:rPr lang="en-GB" altLang="it-IT" sz="1400" dirty="0" smtClean="0">
                <a:solidFill>
                  <a:schemeClr val="bg1"/>
                </a:solidFill>
              </a:rPr>
              <a:t>, UOG 2016</a:t>
            </a:r>
            <a:endParaRPr lang="en-GB" altLang="it-IT" sz="14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6831" y="2132856"/>
            <a:ext cx="306606" cy="36899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9" name="Segnaposto contenuto 2"/>
          <p:cNvSpPr txBox="1">
            <a:spLocks/>
          </p:cNvSpPr>
          <p:nvPr/>
        </p:nvSpPr>
        <p:spPr bwMode="auto">
          <a:xfrm>
            <a:off x="228600" y="2895600"/>
            <a:ext cx="52578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None/>
            </a:pPr>
            <a:endParaRPr lang="en-US" sz="1600" i="0" dirty="0" smtClean="0"/>
          </a:p>
          <a:p>
            <a:r>
              <a:rPr lang="en-US" sz="1400" b="1" i="0" dirty="0" smtClean="0"/>
              <a:t>Significant independent predictors for opting for CVS </a:t>
            </a:r>
          </a:p>
          <a:p>
            <a:pPr lvl="1"/>
            <a:r>
              <a:rPr lang="en-US" sz="1400" i="0" dirty="0" smtClean="0"/>
              <a:t>Increasing risk for trisomies</a:t>
            </a:r>
          </a:p>
          <a:p>
            <a:pPr lvl="1"/>
            <a:r>
              <a:rPr lang="en-US" sz="1400" i="0" dirty="0" smtClean="0"/>
              <a:t>Increasing fetal nuchal translucency measurement</a:t>
            </a:r>
          </a:p>
          <a:p>
            <a:pPr lvl="1">
              <a:buNone/>
            </a:pPr>
            <a:endParaRPr lang="en-US" sz="1400" i="0" dirty="0" smtClean="0"/>
          </a:p>
          <a:p>
            <a:pPr lvl="1">
              <a:buNone/>
            </a:pPr>
            <a:endParaRPr lang="en-US" sz="1400" i="0" dirty="0" smtClean="0"/>
          </a:p>
          <a:p>
            <a:pPr lvl="1">
              <a:buNone/>
            </a:pPr>
            <a:endParaRPr lang="en-US" sz="1400" i="0" dirty="0" smtClean="0"/>
          </a:p>
          <a:p>
            <a:pPr lvl="1">
              <a:buNone/>
            </a:pPr>
            <a:endParaRPr lang="en-US" sz="1400" i="0" dirty="0" smtClean="0"/>
          </a:p>
          <a:p>
            <a:pPr lvl="1">
              <a:buNone/>
            </a:pPr>
            <a:endParaRPr lang="en-US" sz="1400" i="0" dirty="0" smtClean="0"/>
          </a:p>
          <a:p>
            <a:pPr lvl="1">
              <a:buNone/>
            </a:pPr>
            <a:endParaRPr lang="en-US" sz="1400" i="0" dirty="0" smtClean="0"/>
          </a:p>
          <a:p>
            <a:pPr lvl="1"/>
            <a:endParaRPr lang="en-US" sz="1400" i="0" dirty="0" smtClean="0"/>
          </a:p>
          <a:p>
            <a:pPr lvl="1"/>
            <a:endParaRPr lang="en-US" sz="1400" i="0" dirty="0" smtClean="0"/>
          </a:p>
        </p:txBody>
      </p:sp>
      <p:sp>
        <p:nvSpPr>
          <p:cNvPr id="10" name="Segnaposto contenuto 2"/>
          <p:cNvSpPr txBox="1">
            <a:spLocks/>
          </p:cNvSpPr>
          <p:nvPr/>
        </p:nvSpPr>
        <p:spPr bwMode="auto">
          <a:xfrm>
            <a:off x="152400" y="4800600"/>
            <a:ext cx="5787752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1400" b="1" i="0" dirty="0" smtClean="0"/>
              <a:t>Significant independent predictors for opting against CVS </a:t>
            </a:r>
          </a:p>
          <a:p>
            <a:pPr lvl="1"/>
            <a:r>
              <a:rPr lang="en-US" sz="1400" i="0" dirty="0" smtClean="0"/>
              <a:t>Afro-Caribbean racial origin</a:t>
            </a:r>
          </a:p>
          <a:p>
            <a:pPr lvl="1"/>
            <a:r>
              <a:rPr lang="en-US" sz="1400" i="0" dirty="0" smtClean="0"/>
              <a:t>Attending hospital in which results from combined screening were not given on the same visit as the scan</a:t>
            </a:r>
          </a:p>
          <a:p>
            <a:pPr lvl="1"/>
            <a:endParaRPr lang="en-US" sz="1400" i="0" dirty="0" smtClean="0"/>
          </a:p>
          <a:p>
            <a:pPr lvl="1"/>
            <a:endParaRPr lang="en-US" sz="1400" i="0" dirty="0" smtClean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61173" y="2636912"/>
            <a:ext cx="3432002" cy="27634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" name="Picture 3" descr="ISUOG-red-bann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4" descr="UOG reverse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28600" y="1828800"/>
            <a:ext cx="86423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400" b="1" i="0" dirty="0" smtClean="0"/>
              <a:t>Results: parental decisions in </a:t>
            </a:r>
            <a:r>
              <a:rPr lang="en-GB" altLang="it-IT" sz="2400" b="1" i="0" u="sng" dirty="0" smtClean="0"/>
              <a:t>high-risk</a:t>
            </a:r>
            <a:r>
              <a:rPr lang="en-GB" altLang="it-IT" sz="2400" b="1" i="0" dirty="0" smtClean="0"/>
              <a:t> group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250825" y="1052513"/>
            <a:ext cx="8642350" cy="553998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it-IT" sz="1600" b="1" i="0" dirty="0" smtClean="0">
                <a:solidFill>
                  <a:schemeClr val="bg1"/>
                </a:solidFill>
              </a:rPr>
              <a:t>Clinical implementation of cfDNA testing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smtClean="0">
                <a:solidFill>
                  <a:schemeClr val="bg1"/>
                </a:solidFill>
              </a:rPr>
              <a:t>MM Gil et al.</a:t>
            </a:r>
            <a:r>
              <a:rPr lang="en-GB" altLang="it-IT" sz="1400" dirty="0" smtClean="0">
                <a:solidFill>
                  <a:schemeClr val="bg1"/>
                </a:solidFill>
              </a:rPr>
              <a:t>, UOG 2016</a:t>
            </a:r>
            <a:endParaRPr lang="en-GB" altLang="it-IT" sz="1400" dirty="0">
              <a:solidFill>
                <a:schemeClr val="bg1"/>
              </a:solidFill>
            </a:endParaRPr>
          </a:p>
        </p:txBody>
      </p:sp>
      <p:sp>
        <p:nvSpPr>
          <p:cNvPr id="9" name="Segnaposto contenuto 2"/>
          <p:cNvSpPr txBox="1">
            <a:spLocks/>
          </p:cNvSpPr>
          <p:nvPr/>
        </p:nvSpPr>
        <p:spPr bwMode="auto">
          <a:xfrm>
            <a:off x="533400" y="2743200"/>
            <a:ext cx="8077200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1600" i="0" dirty="0" smtClean="0"/>
              <a:t>41 cases of trisomy 21 in high-risk group</a:t>
            </a:r>
          </a:p>
          <a:p>
            <a:pPr lvl="1"/>
            <a:r>
              <a:rPr lang="en-US" sz="1400" i="0" dirty="0" smtClean="0"/>
              <a:t>27 chose CVS</a:t>
            </a:r>
          </a:p>
          <a:p>
            <a:pPr lvl="1"/>
            <a:r>
              <a:rPr lang="en-US" sz="1400" i="0" dirty="0" smtClean="0"/>
              <a:t>13 chose cfDNA test</a:t>
            </a:r>
          </a:p>
          <a:p>
            <a:pPr lvl="1"/>
            <a:r>
              <a:rPr lang="en-US" sz="1400" i="0" dirty="0" smtClean="0"/>
              <a:t>1 chose no further investigations</a:t>
            </a:r>
          </a:p>
          <a:p>
            <a:pPr lvl="1"/>
            <a:endParaRPr lang="en-US" sz="1400" i="0" dirty="0" smtClean="0"/>
          </a:p>
          <a:p>
            <a:r>
              <a:rPr lang="en-US" sz="1600" i="0" dirty="0" smtClean="0"/>
              <a:t>13 cases with a positive cfDNA result </a:t>
            </a:r>
          </a:p>
          <a:p>
            <a:pPr lvl="1"/>
            <a:r>
              <a:rPr lang="en-US" sz="1400" i="0" dirty="0" smtClean="0"/>
              <a:t>9 parents had confirmatory CVS</a:t>
            </a:r>
          </a:p>
          <a:p>
            <a:pPr lvl="1"/>
            <a:r>
              <a:rPr lang="en-US" sz="1400" i="0" dirty="0" smtClean="0"/>
              <a:t>4 parents did not want further testing</a:t>
            </a:r>
          </a:p>
          <a:p>
            <a:pPr lvl="1"/>
            <a:endParaRPr lang="en-US" sz="1400" i="0" dirty="0" smtClean="0"/>
          </a:p>
          <a:p>
            <a:r>
              <a:rPr lang="en-US" sz="1600" i="0" dirty="0" smtClean="0"/>
              <a:t>Rate of pregnancy termination in trisomy 21</a:t>
            </a:r>
          </a:p>
          <a:p>
            <a:pPr lvl="1"/>
            <a:r>
              <a:rPr lang="en-US" sz="1400" i="0" dirty="0" smtClean="0"/>
              <a:t>93% (25/27) in those choosing invasive testing</a:t>
            </a:r>
          </a:p>
          <a:p>
            <a:pPr lvl="1"/>
            <a:r>
              <a:rPr lang="en-US" sz="1400" i="0" dirty="0" smtClean="0"/>
              <a:t>36% (5/14) in those choosing cfDNA testing or no tests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152400" y="1"/>
            <a:ext cx="8839200" cy="685800"/>
            <a:chOff x="0" y="3755"/>
            <a:chExt cx="5760" cy="582"/>
          </a:xfrm>
        </p:grpSpPr>
        <p:pic>
          <p:nvPicPr>
            <p:cNvPr id="4" name="Picture 3" descr="ISUOG-red-bann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Picture 4" descr="UOG reversed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304800" y="1600200"/>
            <a:ext cx="8382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000" b="1" i="0" dirty="0" smtClean="0"/>
              <a:t>Results: parental decision in </a:t>
            </a:r>
            <a:r>
              <a:rPr lang="en-GB" altLang="it-IT" sz="2000" b="1" i="0" u="sng" dirty="0" smtClean="0"/>
              <a:t>intermediate-risk</a:t>
            </a:r>
            <a:r>
              <a:rPr lang="en-GB" altLang="it-IT" sz="2000" b="1" i="0" dirty="0" smtClean="0"/>
              <a:t> group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1000" y="762000"/>
            <a:ext cx="8382000" cy="553998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it-IT" sz="1600" b="1" i="0" dirty="0" smtClean="0">
                <a:solidFill>
                  <a:schemeClr val="bg1"/>
                </a:solidFill>
              </a:rPr>
              <a:t>Clinical implementation of cfDNA testing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smtClean="0">
                <a:solidFill>
                  <a:schemeClr val="bg1"/>
                </a:solidFill>
              </a:rPr>
              <a:t>MM Gil et al.</a:t>
            </a:r>
            <a:r>
              <a:rPr lang="en-GB" altLang="it-IT" sz="1400" dirty="0" smtClean="0">
                <a:solidFill>
                  <a:schemeClr val="bg1"/>
                </a:solidFill>
              </a:rPr>
              <a:t>, UOG 2016</a:t>
            </a:r>
            <a:endParaRPr lang="en-GB" altLang="it-IT" sz="1400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76831" y="2132856"/>
            <a:ext cx="306606" cy="36899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0" name="Segnaposto contenuto 2"/>
          <p:cNvSpPr txBox="1">
            <a:spLocks/>
          </p:cNvSpPr>
          <p:nvPr/>
        </p:nvSpPr>
        <p:spPr bwMode="auto">
          <a:xfrm>
            <a:off x="533400" y="2133600"/>
            <a:ext cx="82296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2">
              <a:buNone/>
            </a:pPr>
            <a:endParaRPr lang="en-US" sz="900" i="0" dirty="0" smtClean="0"/>
          </a:p>
          <a:p>
            <a:r>
              <a:rPr lang="en-US" sz="1400" i="0" dirty="0" smtClean="0"/>
              <a:t>Significant independent predictors for opting for cfDNA testing</a:t>
            </a:r>
          </a:p>
          <a:p>
            <a:pPr lvl="1"/>
            <a:r>
              <a:rPr lang="en-US" sz="1200" i="0" dirty="0" smtClean="0"/>
              <a:t>Increasing risk for trisomies</a:t>
            </a:r>
          </a:p>
          <a:p>
            <a:pPr lvl="1"/>
            <a:r>
              <a:rPr lang="en-US" sz="1200" i="0" dirty="0" smtClean="0"/>
              <a:t>Increasing maternal age</a:t>
            </a:r>
          </a:p>
          <a:p>
            <a:pPr lvl="1"/>
            <a:endParaRPr lang="en-US" sz="1200" i="0" dirty="0" smtClean="0"/>
          </a:p>
          <a:p>
            <a:r>
              <a:rPr lang="en-US" sz="1400" i="0" dirty="0" smtClean="0"/>
              <a:t>Significant independent predictors for opting against cfDNA testing</a:t>
            </a:r>
          </a:p>
          <a:p>
            <a:pPr lvl="1"/>
            <a:r>
              <a:rPr lang="en-US" sz="1200" i="0" dirty="0" smtClean="0"/>
              <a:t>Afro-Caribbean racial origin</a:t>
            </a:r>
          </a:p>
          <a:p>
            <a:pPr lvl="1"/>
            <a:r>
              <a:rPr lang="en-US" sz="1200" i="0" dirty="0" smtClean="0"/>
              <a:t>Smoking</a:t>
            </a:r>
          </a:p>
          <a:p>
            <a:pPr lvl="1"/>
            <a:r>
              <a:rPr lang="en-US" sz="1200" i="0" dirty="0" smtClean="0"/>
              <a:t>Being parous</a:t>
            </a:r>
          </a:p>
          <a:p>
            <a:pPr lvl="1"/>
            <a:r>
              <a:rPr lang="en-US" sz="1200" i="0" dirty="0" smtClean="0"/>
              <a:t>Attending hospital in which results from combined screening were not given at the same visit as the scan</a:t>
            </a:r>
          </a:p>
          <a:p>
            <a:pPr lvl="1">
              <a:buNone/>
            </a:pPr>
            <a:endParaRPr lang="en-US" sz="1200" i="0" dirty="0" smtClean="0"/>
          </a:p>
          <a:p>
            <a:r>
              <a:rPr lang="en-US" sz="1400" i="0" dirty="0" smtClean="0"/>
              <a:t>5 cases of trisomy 21 in intermediate-risk group</a:t>
            </a:r>
          </a:p>
          <a:p>
            <a:pPr lvl="1"/>
            <a:r>
              <a:rPr lang="en-US" sz="1200" i="0" dirty="0" smtClean="0"/>
              <a:t>4 parents chose </a:t>
            </a:r>
            <a:r>
              <a:rPr lang="en-US" sz="1200" i="0" dirty="0" err="1" smtClean="0"/>
              <a:t>cfDNA</a:t>
            </a:r>
            <a:r>
              <a:rPr lang="en-US" sz="1200" i="0" dirty="0" smtClean="0"/>
              <a:t> testing</a:t>
            </a:r>
          </a:p>
          <a:p>
            <a:pPr lvl="1"/>
            <a:r>
              <a:rPr lang="en-US" sz="1200" i="0" dirty="0" smtClean="0"/>
              <a:t>1 chose no further investigations</a:t>
            </a:r>
          </a:p>
          <a:p>
            <a:pPr lvl="1"/>
            <a:endParaRPr lang="en-US" sz="1200" i="0" dirty="0" smtClean="0"/>
          </a:p>
          <a:p>
            <a:r>
              <a:rPr lang="en-US" sz="1400" i="0" dirty="0" smtClean="0"/>
              <a:t>3 cases of trisomy 21 with a positive cfDNA result </a:t>
            </a:r>
          </a:p>
          <a:p>
            <a:pPr lvl="1"/>
            <a:r>
              <a:rPr lang="en-US" sz="1200" i="0" dirty="0" smtClean="0"/>
              <a:t>2 had termination of pregnancy</a:t>
            </a:r>
          </a:p>
          <a:p>
            <a:pPr lvl="1"/>
            <a:r>
              <a:rPr lang="en-US" sz="1200" i="0" dirty="0" smtClean="0"/>
              <a:t>1 continued pregnancy</a:t>
            </a:r>
          </a:p>
          <a:p>
            <a:pPr lvl="1"/>
            <a:endParaRPr lang="en-US" sz="1200" i="0" dirty="0" smtClean="0"/>
          </a:p>
          <a:p>
            <a:pPr lvl="1"/>
            <a:endParaRPr lang="en-US" sz="1200" i="0" dirty="0" smtClean="0"/>
          </a:p>
          <a:p>
            <a:pPr lvl="1"/>
            <a:endParaRPr lang="en-US" sz="1200" i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" name="Picture 3" descr="ISUOG-red-bann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4" descr="UOG reverse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28600" y="1981200"/>
            <a:ext cx="86423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400" b="1" i="0" dirty="0" smtClean="0"/>
              <a:t>Results: pregnancy outcome in trisomies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250825" y="1052513"/>
            <a:ext cx="8642350" cy="553998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it-IT" sz="1600" b="1" i="0" dirty="0" smtClean="0">
                <a:solidFill>
                  <a:schemeClr val="bg1"/>
                </a:solidFill>
              </a:rPr>
              <a:t>Clinical implementation of cfDNA testing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smtClean="0">
                <a:solidFill>
                  <a:schemeClr val="bg1"/>
                </a:solidFill>
              </a:rPr>
              <a:t>MM Gil et al.</a:t>
            </a:r>
            <a:r>
              <a:rPr lang="en-GB" altLang="it-IT" sz="1400" dirty="0" smtClean="0">
                <a:solidFill>
                  <a:schemeClr val="bg1"/>
                </a:solidFill>
              </a:rPr>
              <a:t>, UOG 2016</a:t>
            </a:r>
            <a:endParaRPr lang="en-GB" altLang="it-IT" sz="14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6831" y="2132856"/>
            <a:ext cx="306606" cy="36899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2" name="Segnaposto contenuto 2"/>
          <p:cNvSpPr txBox="1">
            <a:spLocks/>
          </p:cNvSpPr>
          <p:nvPr/>
        </p:nvSpPr>
        <p:spPr bwMode="auto">
          <a:xfrm>
            <a:off x="381000" y="2895600"/>
            <a:ext cx="8458200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1600" i="0" dirty="0" smtClean="0"/>
              <a:t>Among 43 prenatally detected cases of trisomy 21</a:t>
            </a:r>
          </a:p>
          <a:p>
            <a:pPr lvl="1"/>
            <a:r>
              <a:rPr lang="en-US" sz="1400" i="0" dirty="0" smtClean="0"/>
              <a:t>74% (32/43) opted for pregnancy termination</a:t>
            </a:r>
          </a:p>
          <a:p>
            <a:pPr lvl="1"/>
            <a:r>
              <a:rPr lang="en-US" sz="1400" i="0" dirty="0" smtClean="0"/>
              <a:t>26% (11/43) chose to continue with pregnancy</a:t>
            </a:r>
          </a:p>
          <a:p>
            <a:pPr lvl="1"/>
            <a:endParaRPr lang="en-US" sz="1800" i="0" dirty="0" smtClean="0"/>
          </a:p>
          <a:p>
            <a:r>
              <a:rPr lang="en-US" sz="1600" i="0" dirty="0" smtClean="0"/>
              <a:t>32% (15/47) of trisomy 21 fetuses were live born</a:t>
            </a:r>
          </a:p>
          <a:p>
            <a:endParaRPr lang="en-US" sz="1800" i="0" dirty="0" smtClean="0"/>
          </a:p>
          <a:p>
            <a:r>
              <a:rPr lang="en-US" sz="1600" i="0" dirty="0" smtClean="0"/>
              <a:t>Among 28 prenatally detected cases of trisomy 18 or 13</a:t>
            </a:r>
          </a:p>
          <a:p>
            <a:pPr lvl="1"/>
            <a:r>
              <a:rPr lang="en-US" sz="1400" i="0" dirty="0" smtClean="0"/>
              <a:t>82% (23/28) opted for termination of pregnancy</a:t>
            </a:r>
          </a:p>
          <a:p>
            <a:pPr lvl="1"/>
            <a:r>
              <a:rPr lang="en-US" sz="1400" i="0" dirty="0" smtClean="0"/>
              <a:t>18% (5/28) chose to continue with pregnancy (resulting in 3 miscarriages or fetal deaths and 2 neonatal deaths)</a:t>
            </a:r>
          </a:p>
          <a:p>
            <a:endParaRPr lang="en-US" sz="2000" i="0" dirty="0" smtClean="0"/>
          </a:p>
          <a:p>
            <a:endParaRPr lang="en-US" sz="1600" i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4" name="Picture 3" descr="ISUOG-red-bann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Picture 4" descr="UOG reverse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581400" y="1676400"/>
            <a:ext cx="210346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/>
              <a:t>Discussion</a:t>
            </a:r>
            <a:endParaRPr lang="en-GB" altLang="it-IT" sz="2400" dirty="0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04800" y="990600"/>
            <a:ext cx="8642350" cy="553998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it-IT" sz="1600" b="1" i="0" dirty="0" smtClean="0">
                <a:solidFill>
                  <a:schemeClr val="bg1"/>
                </a:solidFill>
              </a:rPr>
              <a:t>Clinical implementation of cfDNA testing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smtClean="0">
                <a:solidFill>
                  <a:schemeClr val="bg1"/>
                </a:solidFill>
              </a:rPr>
              <a:t>MM Gil et al.</a:t>
            </a:r>
            <a:r>
              <a:rPr lang="en-GB" altLang="it-IT" sz="1400" dirty="0" smtClean="0">
                <a:solidFill>
                  <a:schemeClr val="bg1"/>
                </a:solidFill>
              </a:rPr>
              <a:t>, UOG 2016</a:t>
            </a:r>
            <a:endParaRPr lang="en-GB" altLang="it-IT" sz="1400" dirty="0">
              <a:solidFill>
                <a:schemeClr val="bg1"/>
              </a:solidFill>
            </a:endParaRPr>
          </a:p>
        </p:txBody>
      </p:sp>
      <p:sp>
        <p:nvSpPr>
          <p:cNvPr id="8" name="Segnaposto contenuto 2"/>
          <p:cNvSpPr txBox="1">
            <a:spLocks/>
          </p:cNvSpPr>
          <p:nvPr/>
        </p:nvSpPr>
        <p:spPr bwMode="auto">
          <a:xfrm>
            <a:off x="609600" y="2362200"/>
            <a:ext cx="83058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1400" i="0" dirty="0" smtClean="0"/>
              <a:t>This study demonstrates the feasibility of introducing contingent cfDNA testing for major trisomies  in routine clinical practice.</a:t>
            </a:r>
          </a:p>
          <a:p>
            <a:pPr>
              <a:buNone/>
            </a:pPr>
            <a:endParaRPr lang="en-US" sz="1400" i="0" dirty="0" smtClean="0"/>
          </a:p>
          <a:p>
            <a:r>
              <a:rPr lang="en-US" sz="1400" i="0" dirty="0" smtClean="0"/>
              <a:t>In the high-risk group, 38% opted for invasive testing, 60% for cfDNA testing and 2% for no further tests. In the intermediate-risk group, 91.5% opted for cfDNA testing and 8.5% for no further tests.</a:t>
            </a:r>
          </a:p>
          <a:p>
            <a:endParaRPr lang="en-US" sz="1400" i="0" dirty="0" smtClean="0"/>
          </a:p>
          <a:p>
            <a:r>
              <a:rPr lang="en-US" sz="1400" i="0" dirty="0" smtClean="0"/>
              <a:t>Introduction of cfDNA testing reduced uptake of invasive testing by an estimated 43%.</a:t>
            </a:r>
          </a:p>
          <a:p>
            <a:endParaRPr lang="en-US" sz="1400" i="0" dirty="0" smtClean="0"/>
          </a:p>
          <a:p>
            <a:r>
              <a:rPr lang="en-US" sz="1400" i="0" dirty="0" smtClean="0"/>
              <a:t>In the high-risk group, uptake of cfDNA testing was partly at the expense of invasive testing but mainly as a new option in women who would have previously chosen to have no further investigations.</a:t>
            </a:r>
          </a:p>
          <a:p>
            <a:endParaRPr lang="en-US" sz="1400" i="0" dirty="0" smtClean="0"/>
          </a:p>
          <a:p>
            <a:r>
              <a:rPr lang="en-US" sz="1400" i="0" dirty="0" smtClean="0"/>
              <a:t>Choice between CVS and cfDNA was influenced by a number of factors including</a:t>
            </a:r>
          </a:p>
          <a:p>
            <a:pPr lvl="1"/>
            <a:r>
              <a:rPr lang="en-US" sz="1200" i="0" dirty="0" smtClean="0"/>
              <a:t>risk of trisomy</a:t>
            </a:r>
          </a:p>
          <a:p>
            <a:pPr lvl="1"/>
            <a:r>
              <a:rPr lang="en-US" sz="1200" i="0" dirty="0" smtClean="0"/>
              <a:t>racial origin: Afro-Caribbean more averse to invasive testing</a:t>
            </a:r>
          </a:p>
          <a:p>
            <a:pPr lvl="1"/>
            <a:r>
              <a:rPr lang="en-US" sz="1200" i="0" dirty="0" smtClean="0"/>
              <a:t>parental attitudes about termination of pregnancy: termination was chosen by 93% of trisomy cases in CVS group compared to 36% of those opting for cfDNA or no testing.</a:t>
            </a:r>
          </a:p>
          <a:p>
            <a:endParaRPr lang="en-US" sz="1400" i="0" dirty="0" smtClean="0"/>
          </a:p>
          <a:p>
            <a:pPr>
              <a:buNone/>
            </a:pPr>
            <a:endParaRPr lang="en-US" sz="1400" i="0" dirty="0" smtClean="0"/>
          </a:p>
          <a:p>
            <a:endParaRPr lang="en-US" sz="1400" i="0" dirty="0" smtClean="0"/>
          </a:p>
          <a:p>
            <a:endParaRPr lang="en-US" sz="1400" i="0" dirty="0" smtClean="0"/>
          </a:p>
          <a:p>
            <a:pPr lvl="1">
              <a:buNone/>
            </a:pPr>
            <a:endParaRPr lang="en-US" sz="1400" i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4" name="Picture 3" descr="ISUOG-red-bann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Picture 4" descr="UOG reverse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581400" y="1676400"/>
            <a:ext cx="210346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/>
              <a:t>Discussion</a:t>
            </a:r>
            <a:endParaRPr lang="en-GB" altLang="it-IT" sz="2400" dirty="0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04800" y="990600"/>
            <a:ext cx="8642350" cy="553998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it-IT" sz="1600" b="1" i="0" dirty="0" smtClean="0">
                <a:solidFill>
                  <a:schemeClr val="bg1"/>
                </a:solidFill>
              </a:rPr>
              <a:t>Clinical implementation of cfDNA testing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smtClean="0">
                <a:solidFill>
                  <a:schemeClr val="bg1"/>
                </a:solidFill>
              </a:rPr>
              <a:t>MM Gil et al.</a:t>
            </a:r>
            <a:r>
              <a:rPr lang="en-GB" altLang="it-IT" sz="1400" dirty="0" smtClean="0">
                <a:solidFill>
                  <a:schemeClr val="bg1"/>
                </a:solidFill>
              </a:rPr>
              <a:t>, UOG 2016</a:t>
            </a:r>
            <a:endParaRPr lang="en-GB" altLang="it-IT" sz="1400" dirty="0">
              <a:solidFill>
                <a:schemeClr val="bg1"/>
              </a:solidFill>
            </a:endParaRPr>
          </a:p>
        </p:txBody>
      </p:sp>
      <p:sp>
        <p:nvSpPr>
          <p:cNvPr id="8" name="Segnaposto contenuto 2"/>
          <p:cNvSpPr txBox="1">
            <a:spLocks/>
          </p:cNvSpPr>
          <p:nvPr/>
        </p:nvSpPr>
        <p:spPr bwMode="auto">
          <a:xfrm>
            <a:off x="609600" y="2362200"/>
            <a:ext cx="83058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1600" i="0" dirty="0" smtClean="0"/>
              <a:t>Contingent screening could have potentially detected most trisomies with a lower invasive rate.</a:t>
            </a:r>
          </a:p>
          <a:p>
            <a:pPr>
              <a:buNone/>
            </a:pPr>
            <a:endParaRPr lang="en-US" sz="1600" i="0" dirty="0" smtClean="0"/>
          </a:p>
          <a:p>
            <a:r>
              <a:rPr lang="en-US" sz="1600" i="0" dirty="0" smtClean="0"/>
              <a:t>However the theoretical performance of contingent screening does not equate to rate of prenatal diagnosis and termination because </a:t>
            </a:r>
          </a:p>
          <a:p>
            <a:pPr lvl="1"/>
            <a:r>
              <a:rPr lang="en-US" sz="1400" i="0" dirty="0" smtClean="0"/>
              <a:t>many high-risk women chose invasive testing</a:t>
            </a:r>
          </a:p>
          <a:p>
            <a:pPr lvl="1"/>
            <a:r>
              <a:rPr lang="en-US" sz="1400" i="0" dirty="0" smtClean="0"/>
              <a:t>some declined confirmatory testing</a:t>
            </a:r>
          </a:p>
          <a:p>
            <a:pPr lvl="1"/>
            <a:r>
              <a:rPr lang="en-US" sz="1400" i="0" dirty="0" smtClean="0"/>
              <a:t>many chose to continue the pregnancy with an affected fetus </a:t>
            </a:r>
          </a:p>
          <a:p>
            <a:pPr lvl="1"/>
            <a:endParaRPr lang="en-US" sz="1200" i="0" dirty="0" smtClean="0"/>
          </a:p>
          <a:p>
            <a:r>
              <a:rPr lang="en-US" sz="1600" i="0" dirty="0" smtClean="0"/>
              <a:t>Based on these findings, health economics analyses may not be entirely valid as they assume that</a:t>
            </a:r>
          </a:p>
          <a:p>
            <a:pPr lvl="1"/>
            <a:r>
              <a:rPr lang="en-US" sz="1400" i="0" dirty="0" smtClean="0"/>
              <a:t>cfDNA will replace the more expensive invasive testing, and cost savings could be utilized to offer cfDNA testing to the intermediate-risk group</a:t>
            </a:r>
          </a:p>
          <a:p>
            <a:pPr lvl="1"/>
            <a:r>
              <a:rPr lang="en-US" sz="1400" i="0" dirty="0" smtClean="0"/>
              <a:t>improved prenatal detection of  trisomies would result in lower rates of affected live births, therefore cost savings from postnatal care</a:t>
            </a:r>
          </a:p>
          <a:p>
            <a:pPr>
              <a:buNone/>
            </a:pPr>
            <a:endParaRPr lang="en-US" sz="1600" i="0" dirty="0" smtClean="0"/>
          </a:p>
          <a:p>
            <a:endParaRPr lang="en-US" sz="1600" i="0" dirty="0" smtClean="0"/>
          </a:p>
          <a:p>
            <a:endParaRPr lang="en-US" sz="1600" i="0" dirty="0" smtClean="0"/>
          </a:p>
          <a:p>
            <a:pPr lvl="1">
              <a:buNone/>
            </a:pPr>
            <a:endParaRPr lang="en-US" sz="1600" i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" name="Picture 3" descr="ISUOG-red-bann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4" descr="UOG reverse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267744" y="2117373"/>
            <a:ext cx="43396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 smtClean="0"/>
              <a:t>Limitations of the study</a:t>
            </a:r>
            <a:endParaRPr lang="en-GB" altLang="it-IT" sz="2400" dirty="0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250825" y="1052513"/>
            <a:ext cx="8642350" cy="553998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it-IT" sz="1600" b="1" i="0" dirty="0" smtClean="0">
                <a:solidFill>
                  <a:schemeClr val="bg1"/>
                </a:solidFill>
              </a:rPr>
              <a:t>Clinical implementation of cfDNA testing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smtClean="0">
                <a:solidFill>
                  <a:schemeClr val="bg1"/>
                </a:solidFill>
              </a:rPr>
              <a:t>MM Gil et al.</a:t>
            </a:r>
            <a:r>
              <a:rPr lang="en-GB" altLang="it-IT" sz="1400" dirty="0" smtClean="0">
                <a:solidFill>
                  <a:schemeClr val="bg1"/>
                </a:solidFill>
              </a:rPr>
              <a:t>, UOG 2016</a:t>
            </a:r>
            <a:endParaRPr lang="en-GB" altLang="it-IT" sz="1400" dirty="0">
              <a:solidFill>
                <a:schemeClr val="bg1"/>
              </a:solidFill>
            </a:endParaRPr>
          </a:p>
        </p:txBody>
      </p:sp>
      <p:sp>
        <p:nvSpPr>
          <p:cNvPr id="8" name="Segnaposto contenuto 2"/>
          <p:cNvSpPr txBox="1">
            <a:spLocks/>
          </p:cNvSpPr>
          <p:nvPr/>
        </p:nvSpPr>
        <p:spPr bwMode="auto">
          <a:xfrm>
            <a:off x="533400" y="3200400"/>
            <a:ext cx="80772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1600" i="0" dirty="0" smtClean="0"/>
              <a:t>The study was not designed for comparison of screening performance between the combined and cfDNA tests as the number of trisomic pregnancies was too small for valid conclusion. </a:t>
            </a:r>
          </a:p>
          <a:p>
            <a:pPr>
              <a:buNone/>
            </a:pPr>
            <a:endParaRPr lang="en-US" sz="1600" i="0" dirty="0" smtClean="0"/>
          </a:p>
          <a:p>
            <a:r>
              <a:rPr lang="en-US" sz="1600" i="0" dirty="0" smtClean="0"/>
              <a:t>Rates of uptake of specific screening options may not be generalizable to all populations from different racial and socioeconomic backgrounds in different countries and healthcare systems.</a:t>
            </a:r>
          </a:p>
          <a:p>
            <a:endParaRPr lang="en-US" sz="1600" i="0" dirty="0" smtClean="0"/>
          </a:p>
          <a:p>
            <a:pPr lvl="1">
              <a:buNone/>
            </a:pPr>
            <a:endParaRPr lang="en-US" sz="1600" i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21512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13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1507" name="Rettangolo 1"/>
          <p:cNvSpPr>
            <a:spLocks noChangeArrowheads="1"/>
          </p:cNvSpPr>
          <p:nvPr/>
        </p:nvSpPr>
        <p:spPr bwMode="auto">
          <a:xfrm>
            <a:off x="68263" y="922338"/>
            <a:ext cx="2286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 i="0" dirty="0">
              <a:solidFill>
                <a:srgbClr val="000000"/>
              </a:solidFill>
            </a:endParaRPr>
          </a:p>
        </p:txBody>
      </p:sp>
      <p:sp>
        <p:nvSpPr>
          <p:cNvPr id="21508" name="Titolo 1"/>
          <p:cNvSpPr txBox="1">
            <a:spLocks/>
          </p:cNvSpPr>
          <p:nvPr/>
        </p:nvSpPr>
        <p:spPr bwMode="auto">
          <a:xfrm>
            <a:off x="323850" y="2403475"/>
            <a:ext cx="885666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it-IT" altLang="it-IT" sz="2000" b="1" i="0" dirty="0">
              <a:solidFill>
                <a:schemeClr val="tx2"/>
              </a:solidFill>
            </a:endParaRPr>
          </a:p>
        </p:txBody>
      </p:sp>
      <p:sp>
        <p:nvSpPr>
          <p:cNvPr id="21509" name="TextBox 1"/>
          <p:cNvSpPr txBox="1">
            <a:spLocks noChangeArrowheads="1"/>
          </p:cNvSpPr>
          <p:nvPr/>
        </p:nvSpPr>
        <p:spPr bwMode="auto">
          <a:xfrm>
            <a:off x="228600" y="1905000"/>
            <a:ext cx="86423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500" b="1" i="0" dirty="0"/>
              <a:t>Introduction</a:t>
            </a:r>
          </a:p>
        </p:txBody>
      </p:sp>
      <p:sp>
        <p:nvSpPr>
          <p:cNvPr id="12" name="Segnaposto contenuto 2"/>
          <p:cNvSpPr txBox="1">
            <a:spLocks/>
          </p:cNvSpPr>
          <p:nvPr/>
        </p:nvSpPr>
        <p:spPr bwMode="auto">
          <a:xfrm>
            <a:off x="304800" y="2819400"/>
            <a:ext cx="8569325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1600" i="0" dirty="0" smtClean="0"/>
              <a:t>Screening for trisomy 21 in UK NHS hospitals is currently based on the first-trimester combined test, which has a potential prenatal detection rate of about 90% for trisomy 21 and 95% for trisomies 18 or 13, at a false-positive rate (FPR) of 5%.</a:t>
            </a:r>
          </a:p>
          <a:p>
            <a:pPr>
              <a:buNone/>
            </a:pPr>
            <a:endParaRPr lang="en-US" sz="1600" i="0" dirty="0" smtClean="0"/>
          </a:p>
          <a:p>
            <a:r>
              <a:rPr lang="en-US" sz="1600" i="0" dirty="0" smtClean="0"/>
              <a:t>Cell-free DNA (cfDNA) analysis of maternal blood for detection of trisomies 21, 18 and 13 is superior to other methods of screening, with detection rates of 99%, 96% and 91% respectively, at a FPR of 0.35%.</a:t>
            </a:r>
          </a:p>
          <a:p>
            <a:pPr>
              <a:buNone/>
            </a:pPr>
            <a:endParaRPr lang="en-US" sz="1600" i="0" dirty="0" smtClean="0"/>
          </a:p>
          <a:p>
            <a:r>
              <a:rPr lang="en-US" sz="1600" i="0" dirty="0" smtClean="0"/>
              <a:t>cfDNA analysis may be used as a first-line method of screening or contingent on the results of the first-trimester combined test.</a:t>
            </a:r>
          </a:p>
          <a:p>
            <a:pPr eaLnBrk="1" hangingPunct="1">
              <a:spcBef>
                <a:spcPct val="0"/>
              </a:spcBef>
              <a:buNone/>
              <a:defRPr/>
            </a:pPr>
            <a:r>
              <a:rPr lang="en-US" sz="1600" i="0" dirty="0" smtClean="0"/>
              <a:t> 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n-US" sz="1600" i="0" dirty="0" smtClean="0"/>
              <a:t>As cfDNA is currently an expensive test, one strategy to maximize screening performance at reduced cost is to offer cfDNA testing as contingent screening</a:t>
            </a:r>
            <a:r>
              <a:rPr lang="en-US" sz="1600" dirty="0" smtClean="0"/>
              <a:t>. </a:t>
            </a:r>
            <a:endParaRPr lang="en-US" sz="1600" i="0" dirty="0" smtClean="0"/>
          </a:p>
          <a:p>
            <a:pPr eaLnBrk="1" hangingPunct="1">
              <a:spcBef>
                <a:spcPct val="0"/>
              </a:spcBef>
              <a:defRPr/>
            </a:pPr>
            <a:endParaRPr lang="en-US" sz="1600" i="0" dirty="0" smtClean="0"/>
          </a:p>
          <a:p>
            <a:pPr eaLnBrk="1" hangingPunct="1">
              <a:spcBef>
                <a:spcPct val="0"/>
              </a:spcBef>
              <a:defRPr/>
            </a:pPr>
            <a:endParaRPr lang="en-US" sz="1600" i="0" dirty="0" smtClean="0"/>
          </a:p>
          <a:p>
            <a:pPr eaLnBrk="1" hangingPunct="1">
              <a:spcBef>
                <a:spcPct val="0"/>
              </a:spcBef>
              <a:defRPr/>
            </a:pPr>
            <a:endParaRPr lang="en-US" sz="1600" i="0" dirty="0" smtClean="0"/>
          </a:p>
        </p:txBody>
      </p:sp>
      <p:sp>
        <p:nvSpPr>
          <p:cNvPr id="21511" name="Text Box 5"/>
          <p:cNvSpPr txBox="1">
            <a:spLocks noChangeArrowheads="1"/>
          </p:cNvSpPr>
          <p:nvPr/>
        </p:nvSpPr>
        <p:spPr bwMode="auto">
          <a:xfrm>
            <a:off x="250825" y="1052513"/>
            <a:ext cx="8642350" cy="553998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it-IT" sz="1600" b="1" i="0" dirty="0" smtClean="0">
                <a:solidFill>
                  <a:schemeClr val="bg1"/>
                </a:solidFill>
              </a:rPr>
              <a:t>Clinical implementation of cfDNA testing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smtClean="0">
                <a:solidFill>
                  <a:schemeClr val="bg1"/>
                </a:solidFill>
              </a:rPr>
              <a:t>MM Gil et </a:t>
            </a:r>
            <a:r>
              <a:rPr lang="de-DE" altLang="it-IT" sz="1400" dirty="0">
                <a:solidFill>
                  <a:schemeClr val="bg1"/>
                </a:solidFill>
              </a:rPr>
              <a:t>al.</a:t>
            </a:r>
            <a:r>
              <a:rPr lang="en-GB" altLang="it-IT" sz="1400" dirty="0">
                <a:solidFill>
                  <a:schemeClr val="bg1"/>
                </a:solidFill>
              </a:rPr>
              <a:t>, UOG </a:t>
            </a:r>
            <a:r>
              <a:rPr lang="en-GB" altLang="it-IT" sz="1400" dirty="0" smtClean="0">
                <a:solidFill>
                  <a:schemeClr val="bg1"/>
                </a:solidFill>
              </a:rPr>
              <a:t>2016</a:t>
            </a:r>
            <a:endParaRPr lang="en-GB" altLang="it-IT" sz="1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" name="Picture 3" descr="ISUOG-red-bann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4" descr="UOG reverse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418525" y="1688283"/>
            <a:ext cx="653785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it-IT" sz="2400" b="1" i="0" dirty="0" smtClean="0"/>
              <a:t>Discussion: comparison with other studies</a:t>
            </a:r>
            <a:endParaRPr lang="en-GB" altLang="it-IT" sz="2000" dirty="0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250825" y="1052513"/>
            <a:ext cx="8642350" cy="553998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it-IT" sz="1600" b="1" i="0" dirty="0" smtClean="0">
                <a:solidFill>
                  <a:schemeClr val="bg1"/>
                </a:solidFill>
              </a:rPr>
              <a:t>Clinical implementation of cfDNA testing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smtClean="0">
                <a:solidFill>
                  <a:schemeClr val="bg1"/>
                </a:solidFill>
              </a:rPr>
              <a:t>MM Gil et al.</a:t>
            </a:r>
            <a:r>
              <a:rPr lang="en-GB" altLang="it-IT" sz="1400" dirty="0" smtClean="0">
                <a:solidFill>
                  <a:schemeClr val="bg1"/>
                </a:solidFill>
              </a:rPr>
              <a:t>, UOG 2016</a:t>
            </a:r>
            <a:endParaRPr lang="en-GB" altLang="it-IT" sz="1400" dirty="0">
              <a:solidFill>
                <a:schemeClr val="bg1"/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7546684"/>
              </p:ext>
            </p:extLst>
          </p:nvPr>
        </p:nvGraphicFramePr>
        <p:xfrm>
          <a:off x="381000" y="2281768"/>
          <a:ext cx="8511480" cy="409956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878632"/>
                <a:gridCol w="2304256"/>
                <a:gridCol w="1656184"/>
                <a:gridCol w="1080120"/>
                <a:gridCol w="1296144"/>
                <a:gridCol w="129614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Study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Type of study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i="0" dirty="0" smtClean="0"/>
                        <a:t>No. of pregnancies</a:t>
                      </a:r>
                      <a:endParaRPr lang="en-US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Affected  cases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aseline="0" dirty="0" smtClean="0"/>
                        <a:t>Traditional screening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cfDNA test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Nicolaides 2012 </a:t>
                      </a:r>
                    </a:p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Compared</a:t>
                      </a:r>
                      <a:r>
                        <a:rPr lang="en-US" sz="1100" baseline="0" dirty="0" smtClean="0"/>
                        <a:t> combined screening with cfDNA test on stored plasma samples - </a:t>
                      </a:r>
                      <a:r>
                        <a:rPr lang="en-US" sz="1100" baseline="0" dirty="0" err="1" smtClean="0"/>
                        <a:t>cfDNA</a:t>
                      </a:r>
                      <a:r>
                        <a:rPr lang="en-US" sz="1100" baseline="0" dirty="0" smtClean="0"/>
                        <a:t> result not used clinically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1949 </a:t>
                      </a:r>
                    </a:p>
                    <a:p>
                      <a:r>
                        <a:rPr lang="en-US" sz="1100" dirty="0" smtClean="0"/>
                        <a:t>singleton</a:t>
                      </a:r>
                      <a:r>
                        <a:rPr lang="en-US" sz="1100" baseline="0" dirty="0" smtClean="0"/>
                        <a:t> </a:t>
                      </a:r>
                    </a:p>
                    <a:p>
                      <a:r>
                        <a:rPr lang="en-US" sz="1100" baseline="0" dirty="0" smtClean="0"/>
                        <a:t>11–13 weeks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10 trisomies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100% detection</a:t>
                      </a:r>
                    </a:p>
                    <a:p>
                      <a:r>
                        <a:rPr lang="en-US" sz="1100" dirty="0" smtClean="0"/>
                        <a:t>FPR 4.5%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100% detection</a:t>
                      </a:r>
                    </a:p>
                    <a:p>
                      <a:r>
                        <a:rPr lang="en-US" sz="1100" dirty="0" smtClean="0"/>
                        <a:t>FPR 0.1%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Bianchi</a:t>
                      </a:r>
                      <a:r>
                        <a:rPr lang="en-US" sz="1100" baseline="0" dirty="0" smtClean="0"/>
                        <a:t> 2014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Compared</a:t>
                      </a:r>
                      <a:r>
                        <a:rPr lang="en-US" sz="1100" baseline="0" dirty="0" smtClean="0"/>
                        <a:t> 1</a:t>
                      </a:r>
                      <a:r>
                        <a:rPr lang="en-US" sz="1100" baseline="30000" dirty="0" smtClean="0"/>
                        <a:t>st</a:t>
                      </a:r>
                      <a:r>
                        <a:rPr lang="en-US" sz="1100" baseline="0" dirty="0" smtClean="0"/>
                        <a:t>/2</a:t>
                      </a:r>
                      <a:r>
                        <a:rPr lang="en-US" sz="1100" baseline="30000" dirty="0" smtClean="0"/>
                        <a:t>nd</a:t>
                      </a:r>
                      <a:r>
                        <a:rPr lang="en-US" sz="1100" baseline="0" dirty="0" smtClean="0"/>
                        <a:t> trimester screening with cfDNA test -cfDNA result not used clinically</a:t>
                      </a:r>
                      <a:endParaRPr lang="en-US" sz="11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1914</a:t>
                      </a:r>
                    </a:p>
                    <a:p>
                      <a:r>
                        <a:rPr lang="en-US" sz="1100" dirty="0" smtClean="0"/>
                        <a:t>17 (range, 8–39) weeks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8 trisomies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100% detection</a:t>
                      </a:r>
                    </a:p>
                    <a:p>
                      <a:r>
                        <a:rPr lang="en-US" sz="1100" dirty="0" smtClean="0"/>
                        <a:t>FPR 4.2%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100% detection</a:t>
                      </a:r>
                    </a:p>
                    <a:p>
                      <a:r>
                        <a:rPr lang="en-US" sz="1100" dirty="0" smtClean="0"/>
                        <a:t>FPR 0.5%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Norton 2015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Compared</a:t>
                      </a:r>
                      <a:r>
                        <a:rPr lang="en-US" sz="1100" baseline="0" dirty="0" smtClean="0"/>
                        <a:t> combined screening with cfDNA test on stored plasma samples - </a:t>
                      </a:r>
                      <a:r>
                        <a:rPr lang="en-US" sz="1100" baseline="0" dirty="0" err="1" smtClean="0"/>
                        <a:t>cfDNA</a:t>
                      </a:r>
                      <a:r>
                        <a:rPr lang="en-US" sz="1100" baseline="0" dirty="0" smtClean="0"/>
                        <a:t> result not used clinically</a:t>
                      </a:r>
                      <a:endParaRPr lang="en-US" sz="11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15 841 </a:t>
                      </a:r>
                    </a:p>
                    <a:p>
                      <a:r>
                        <a:rPr lang="en-US" sz="1100" dirty="0" smtClean="0"/>
                        <a:t>10–14 weeks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38 trisomy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dirty="0" smtClean="0"/>
                        <a:t>21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79% detection</a:t>
                      </a:r>
                    </a:p>
                    <a:p>
                      <a:r>
                        <a:rPr lang="en-US" sz="1100" dirty="0" smtClean="0"/>
                        <a:t>FPR 5.4%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100% detection</a:t>
                      </a:r>
                    </a:p>
                    <a:p>
                      <a:r>
                        <a:rPr lang="en-US" sz="1100" dirty="0" smtClean="0"/>
                        <a:t>FPR 0.06%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Song 2012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Compared cfDNA test with second-trimester triple serum screening test, cfDNA </a:t>
                      </a:r>
                      <a:r>
                        <a:rPr lang="en-US" sz="1100" baseline="0" dirty="0" smtClean="0"/>
                        <a:t>implementation study</a:t>
                      </a:r>
                      <a:endParaRPr lang="en-US" sz="11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1741</a:t>
                      </a:r>
                    </a:p>
                    <a:p>
                      <a:r>
                        <a:rPr lang="en-US" sz="1100" dirty="0" smtClean="0"/>
                        <a:t>16 </a:t>
                      </a:r>
                      <a:r>
                        <a:rPr lang="en-US" sz="1100" baseline="0" dirty="0" smtClean="0"/>
                        <a:t>(range, </a:t>
                      </a:r>
                      <a:r>
                        <a:rPr lang="en-US" sz="1100" dirty="0" smtClean="0"/>
                        <a:t>11–21) weeks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11 trisomies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55% detection</a:t>
                      </a:r>
                    </a:p>
                    <a:p>
                      <a:r>
                        <a:rPr lang="en-US" sz="1100" dirty="0" smtClean="0"/>
                        <a:t>FPR 14.1%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100% detection</a:t>
                      </a:r>
                    </a:p>
                    <a:p>
                      <a:r>
                        <a:rPr lang="en-US" sz="1100" dirty="0" smtClean="0"/>
                        <a:t>FPR 0.06%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Quezada 2015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Compared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dirty="0" smtClean="0"/>
                        <a:t>cfDNA testing with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dirty="0" smtClean="0"/>
                        <a:t>combined test,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dirty="0" smtClean="0"/>
                        <a:t>cfDNA </a:t>
                      </a:r>
                      <a:r>
                        <a:rPr lang="en-US" sz="1100" baseline="0" dirty="0" smtClean="0"/>
                        <a:t>implementation study</a:t>
                      </a:r>
                      <a:endParaRPr lang="en-US" sz="1100" dirty="0" smtClean="0"/>
                    </a:p>
                    <a:p>
                      <a:endParaRPr lang="en-US" sz="11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2785</a:t>
                      </a:r>
                    </a:p>
                    <a:p>
                      <a:r>
                        <a:rPr lang="en-US" sz="1100" dirty="0" err="1" smtClean="0"/>
                        <a:t>cfDNA</a:t>
                      </a:r>
                      <a:r>
                        <a:rPr lang="en-US" sz="1100" dirty="0" smtClean="0"/>
                        <a:t>: 10–11 </a:t>
                      </a:r>
                      <a:r>
                        <a:rPr lang="en-US" sz="1100" baseline="0" dirty="0" smtClean="0"/>
                        <a:t>weeks</a:t>
                      </a:r>
                    </a:p>
                    <a:p>
                      <a:r>
                        <a:rPr lang="en-US" sz="1100" baseline="0" dirty="0" smtClean="0"/>
                        <a:t>combined test:</a:t>
                      </a:r>
                    </a:p>
                    <a:p>
                      <a:r>
                        <a:rPr lang="en-US" sz="1100" baseline="0" dirty="0" smtClean="0"/>
                        <a:t>11–13 weeks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None/>
                      </a:pPr>
                      <a:r>
                        <a:rPr lang="en-US" sz="1100" dirty="0" smtClean="0"/>
                        <a:t>32 trisomy</a:t>
                      </a:r>
                      <a:r>
                        <a:rPr lang="en-US" sz="1100" baseline="0" dirty="0" smtClean="0"/>
                        <a:t> 21</a:t>
                      </a:r>
                    </a:p>
                    <a:p>
                      <a:pPr marL="228600" indent="-228600">
                        <a:buNone/>
                      </a:pPr>
                      <a:r>
                        <a:rPr lang="en-US" sz="1100" baseline="0" dirty="0" smtClean="0"/>
                        <a:t>10 trisomy 18</a:t>
                      </a:r>
                    </a:p>
                    <a:p>
                      <a:pPr marL="228600" indent="-228600">
                        <a:buNone/>
                      </a:pPr>
                      <a:r>
                        <a:rPr lang="en-US" sz="1100" baseline="0" dirty="0" smtClean="0"/>
                        <a:t>5 trisomy 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100% detection</a:t>
                      </a:r>
                    </a:p>
                    <a:p>
                      <a:r>
                        <a:rPr lang="en-US" sz="1100" dirty="0" smtClean="0"/>
                        <a:t>FPR 4.4%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100% detection for T</a:t>
                      </a:r>
                      <a:r>
                        <a:rPr lang="en-US" sz="1100" baseline="0" dirty="0" smtClean="0"/>
                        <a:t>21, 90% for T18, 40% for T13</a:t>
                      </a:r>
                      <a:endParaRPr lang="en-US" sz="1100" dirty="0" smtClean="0"/>
                    </a:p>
                    <a:p>
                      <a:r>
                        <a:rPr lang="en-US" sz="1100" dirty="0" smtClean="0"/>
                        <a:t>FPR 0.3%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" name="Picture 3" descr="ISUOG-red-bann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4" descr="UOG reverse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733800" y="1676400"/>
            <a:ext cx="220758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 smtClean="0"/>
              <a:t>Conclusion</a:t>
            </a:r>
            <a:endParaRPr lang="en-GB" altLang="it-IT" sz="2400" dirty="0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250825" y="1052513"/>
            <a:ext cx="8642350" cy="553998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it-IT" sz="1600" b="1" i="0" dirty="0" smtClean="0">
                <a:solidFill>
                  <a:schemeClr val="bg1"/>
                </a:solidFill>
              </a:rPr>
              <a:t>Clinical implementation of cfDNA testing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smtClean="0">
                <a:solidFill>
                  <a:schemeClr val="bg1"/>
                </a:solidFill>
              </a:rPr>
              <a:t>MM Gil et al.</a:t>
            </a:r>
            <a:r>
              <a:rPr lang="en-GB" altLang="it-IT" sz="1400" dirty="0" smtClean="0">
                <a:solidFill>
                  <a:schemeClr val="bg1"/>
                </a:solidFill>
              </a:rPr>
              <a:t>, UOG 2016</a:t>
            </a:r>
            <a:endParaRPr lang="en-GB" altLang="it-IT" sz="1400" dirty="0">
              <a:solidFill>
                <a:schemeClr val="bg1"/>
              </a:solidFill>
            </a:endParaRPr>
          </a:p>
        </p:txBody>
      </p:sp>
      <p:sp>
        <p:nvSpPr>
          <p:cNvPr id="8" name="Segnaposto contenuto 2"/>
          <p:cNvSpPr txBox="1">
            <a:spLocks/>
          </p:cNvSpPr>
          <p:nvPr/>
        </p:nvSpPr>
        <p:spPr bwMode="auto">
          <a:xfrm>
            <a:off x="533400" y="2438400"/>
            <a:ext cx="80772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1600" i="0" dirty="0" smtClean="0"/>
              <a:t>In healthcare systems offering routine screening for trisomy 21 by the first-trimester combined test, incorporating the option of cfDNA testing for some patients is feasible. </a:t>
            </a:r>
          </a:p>
          <a:p>
            <a:pPr>
              <a:buNone/>
            </a:pPr>
            <a:endParaRPr lang="en-US" sz="1600" i="0" dirty="0" smtClean="0"/>
          </a:p>
          <a:p>
            <a:r>
              <a:rPr lang="en-US" sz="1600" i="0" dirty="0" smtClean="0"/>
              <a:t>Such contingent screening could potentially lead to the prenatal detection of a higher proportion of affected pregnancies and a lower invasive-testing rate than in screening by the combined test alone. </a:t>
            </a:r>
          </a:p>
          <a:p>
            <a:endParaRPr lang="en-US" sz="1600" i="0" dirty="0" smtClean="0"/>
          </a:p>
          <a:p>
            <a:r>
              <a:rPr lang="en-US" sz="1600" i="0" dirty="0" smtClean="0"/>
              <a:t>In clinical practice, prenatal detection of trisomies and pregnancy outcome depend not only on performance of screening tests but also on parental choice. </a:t>
            </a:r>
          </a:p>
          <a:p>
            <a:pPr>
              <a:buNone/>
            </a:pPr>
            <a:endParaRPr lang="en-US" sz="1600" i="0" dirty="0" smtClean="0"/>
          </a:p>
          <a:p>
            <a:r>
              <a:rPr lang="en-US" sz="1600" i="0" dirty="0" smtClean="0"/>
              <a:t>Clinical implementation of cfDNA testing, contingent on results of the combined test, may have only a modest impact in reducing the rate of invasive testing and a small effect on the rate of live births with trisomy 21.</a:t>
            </a:r>
          </a:p>
          <a:p>
            <a:endParaRPr lang="en-US" sz="1600" i="0" dirty="0" smtClean="0"/>
          </a:p>
          <a:p>
            <a:endParaRPr lang="en-US" sz="1600" i="0" dirty="0" smtClean="0"/>
          </a:p>
          <a:p>
            <a:endParaRPr lang="en-US" sz="1600" i="0" dirty="0" smtClean="0"/>
          </a:p>
          <a:p>
            <a:pPr lvl="1">
              <a:buNone/>
            </a:pPr>
            <a:endParaRPr lang="en-US" sz="1600" i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370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58376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8377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7653" name="TextBox 1"/>
          <p:cNvSpPr txBox="1">
            <a:spLocks noChangeArrowheads="1"/>
          </p:cNvSpPr>
          <p:nvPr/>
        </p:nvSpPr>
        <p:spPr bwMode="auto">
          <a:xfrm>
            <a:off x="1219200" y="4267200"/>
            <a:ext cx="64801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400" b="1" i="0" dirty="0">
                <a:solidFill>
                  <a:srgbClr val="000000"/>
                </a:solidFill>
              </a:rPr>
              <a:t>Discussion points</a:t>
            </a:r>
          </a:p>
        </p:txBody>
      </p:sp>
      <p:sp>
        <p:nvSpPr>
          <p:cNvPr id="9" name="Segnaposto contenuto 2"/>
          <p:cNvSpPr txBox="1">
            <a:spLocks/>
          </p:cNvSpPr>
          <p:nvPr/>
        </p:nvSpPr>
        <p:spPr bwMode="auto">
          <a:xfrm>
            <a:off x="228600" y="4953000"/>
            <a:ext cx="86391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it-IT" sz="1800" i="0" dirty="0" smtClean="0"/>
              <a:t>Should cfDNA testing for trisomies be introduced into routine clinical practice as contingent screening or first-line screening?</a:t>
            </a:r>
          </a:p>
          <a:p>
            <a:pPr eaLnBrk="1" hangingPunct="1">
              <a:spcBef>
                <a:spcPct val="0"/>
              </a:spcBef>
            </a:pPr>
            <a:endParaRPr lang="en-US" altLang="it-IT" sz="1800" i="0" dirty="0" smtClean="0"/>
          </a:p>
          <a:p>
            <a:pPr eaLnBrk="1" hangingPunct="1">
              <a:spcBef>
                <a:spcPct val="0"/>
              </a:spcBef>
              <a:buNone/>
            </a:pPr>
            <a:endParaRPr lang="en-US" altLang="it-IT" sz="1800" i="0" dirty="0" smtClean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57200" y="2743200"/>
            <a:ext cx="8207375" cy="1354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spcAft>
                <a:spcPts val="1200"/>
              </a:spcAft>
              <a:defRPr/>
            </a:pPr>
            <a:r>
              <a:rPr lang="en-US" sz="1800" i="0" dirty="0" smtClean="0"/>
              <a:t>Further studies are needed on economic analyses of contingent screening, </a:t>
            </a:r>
            <a:r>
              <a:rPr lang="en-US" altLang="it-IT" sz="1800" i="0" dirty="0" smtClean="0"/>
              <a:t>taking into account impact of parental choice on uptake of invasive testing and termination rates.</a:t>
            </a:r>
          </a:p>
          <a:p>
            <a:pPr marL="285750" indent="-285750" eaLnBrk="1" hangingPunct="1">
              <a:spcBef>
                <a:spcPct val="0"/>
              </a:spcBef>
              <a:spcAft>
                <a:spcPts val="1200"/>
              </a:spcAft>
              <a:defRPr/>
            </a:pPr>
            <a:endParaRPr lang="en-US" sz="1800" i="0" dirty="0" smtClean="0"/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1295400" y="1981200"/>
            <a:ext cx="64801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400" b="1" i="0" dirty="0">
                <a:solidFill>
                  <a:srgbClr val="000000"/>
                </a:solidFill>
              </a:rPr>
              <a:t>Future perspectives</a:t>
            </a: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250825" y="1052513"/>
            <a:ext cx="8642350" cy="553998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it-IT" sz="1600" b="1" i="0" dirty="0" smtClean="0">
                <a:solidFill>
                  <a:schemeClr val="bg1"/>
                </a:solidFill>
              </a:rPr>
              <a:t>Clinical implementation of cfDNA testing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smtClean="0">
                <a:solidFill>
                  <a:schemeClr val="bg1"/>
                </a:solidFill>
              </a:rPr>
              <a:t>MM Gil et al.</a:t>
            </a:r>
            <a:r>
              <a:rPr lang="en-GB" altLang="it-IT" sz="1400" dirty="0" smtClean="0">
                <a:solidFill>
                  <a:schemeClr val="bg1"/>
                </a:solidFill>
              </a:rPr>
              <a:t>, UOG 2016</a:t>
            </a:r>
            <a:endParaRPr lang="en-GB" altLang="it-IT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7461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3" grpId="0"/>
      <p:bldP spid="9" grpId="0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4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23558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59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3557" name="Rectangle 8"/>
          <p:cNvSpPr>
            <a:spLocks noChangeArrowheads="1"/>
          </p:cNvSpPr>
          <p:nvPr/>
        </p:nvSpPr>
        <p:spPr bwMode="auto">
          <a:xfrm>
            <a:off x="3048000" y="2057400"/>
            <a:ext cx="300114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it-IT" sz="2800" b="1" i="0" dirty="0" smtClean="0">
                <a:solidFill>
                  <a:srgbClr val="000000"/>
                </a:solidFill>
              </a:rPr>
              <a:t>Aim of the study</a:t>
            </a:r>
            <a:endParaRPr lang="en-GB" altLang="it-IT" sz="2800" b="1" i="0" dirty="0">
              <a:solidFill>
                <a:srgbClr val="000000"/>
              </a:solidFill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250825" y="1052513"/>
            <a:ext cx="8642350" cy="492443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it-IT" sz="1400" b="1" i="0" dirty="0" smtClean="0">
                <a:solidFill>
                  <a:schemeClr val="bg1"/>
                </a:solidFill>
              </a:rPr>
              <a:t>Clinical implementation of cfDNA testing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200" dirty="0" smtClean="0">
                <a:solidFill>
                  <a:schemeClr val="bg1"/>
                </a:solidFill>
              </a:rPr>
              <a:t>MM Gil et al.</a:t>
            </a:r>
            <a:r>
              <a:rPr lang="en-GB" altLang="it-IT" sz="1200" dirty="0" smtClean="0">
                <a:solidFill>
                  <a:schemeClr val="bg1"/>
                </a:solidFill>
              </a:rPr>
              <a:t>, UOG 2016</a:t>
            </a:r>
            <a:endParaRPr lang="en-GB" altLang="it-IT" sz="1200" dirty="0">
              <a:solidFill>
                <a:schemeClr val="bg1"/>
              </a:solidFill>
            </a:endParaRPr>
          </a:p>
        </p:txBody>
      </p:sp>
      <p:sp>
        <p:nvSpPr>
          <p:cNvPr id="9" name="Segnaposto contenuto 2"/>
          <p:cNvSpPr txBox="1">
            <a:spLocks/>
          </p:cNvSpPr>
          <p:nvPr/>
        </p:nvSpPr>
        <p:spPr bwMode="auto">
          <a:xfrm>
            <a:off x="457200" y="3200400"/>
            <a:ext cx="81534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defRPr/>
            </a:pPr>
            <a:r>
              <a:rPr lang="en-US" sz="1800" i="0" dirty="0" smtClean="0"/>
              <a:t>To  report the feasibility of implementing cfDNA screening contingent on the results of the first-trimester combined test.</a:t>
            </a:r>
          </a:p>
          <a:p>
            <a:pPr eaLnBrk="1" hangingPunct="1">
              <a:spcBef>
                <a:spcPct val="0"/>
              </a:spcBef>
              <a:buNone/>
              <a:defRPr/>
            </a:pPr>
            <a:r>
              <a:rPr lang="en-US" sz="1800" i="0" dirty="0" smtClean="0"/>
              <a:t> 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n-US" sz="1800" i="0" dirty="0" smtClean="0"/>
              <a:t>To examine factors affecting patient decisions concerning their options for screening and decisions on the management of affected pregnancies.</a:t>
            </a:r>
            <a:endParaRPr lang="en-US" sz="1600" i="0" dirty="0" smtClean="0"/>
          </a:p>
          <a:p>
            <a:pPr eaLnBrk="1" hangingPunct="1">
              <a:spcBef>
                <a:spcPct val="0"/>
              </a:spcBef>
              <a:buNone/>
              <a:defRPr/>
            </a:pPr>
            <a:r>
              <a:rPr lang="en-US" sz="1800" i="0" dirty="0" smtClean="0"/>
              <a:t> 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n-US" sz="1800" i="0" dirty="0" smtClean="0"/>
              <a:t>To report the prenatal diagnosis of fetal trisomies and outcome of affected pregnancies following contingent screening.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None/>
              <a:defRPr/>
            </a:pPr>
            <a:endParaRPr lang="en-US" sz="1800" i="0" dirty="0" smtClean="0"/>
          </a:p>
          <a:p>
            <a:pPr eaLnBrk="1" hangingPunct="1">
              <a:spcBef>
                <a:spcPct val="0"/>
              </a:spcBef>
              <a:defRPr/>
            </a:pPr>
            <a:endParaRPr lang="en-US" sz="1800" i="0" dirty="0" smtClean="0"/>
          </a:p>
          <a:p>
            <a:pPr eaLnBrk="1" hangingPunct="1">
              <a:spcBef>
                <a:spcPct val="0"/>
              </a:spcBef>
              <a:defRPr/>
            </a:pPr>
            <a:endParaRPr lang="en-US" sz="1800" i="0" dirty="0" smtClean="0"/>
          </a:p>
          <a:p>
            <a:pPr eaLnBrk="1" hangingPunct="1">
              <a:spcBef>
                <a:spcPct val="0"/>
              </a:spcBef>
              <a:defRPr/>
            </a:pPr>
            <a:endParaRPr lang="en-US" sz="1800" i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50" name="Group 2"/>
          <p:cNvGrpSpPr>
            <a:grpSpLocks/>
          </p:cNvGrpSpPr>
          <p:nvPr/>
        </p:nvGrpSpPr>
        <p:grpSpPr bwMode="auto">
          <a:xfrm>
            <a:off x="0" y="-15875"/>
            <a:ext cx="9144000" cy="777875"/>
            <a:chOff x="0" y="3755"/>
            <a:chExt cx="5760" cy="490"/>
          </a:xfrm>
        </p:grpSpPr>
        <p:pic>
          <p:nvPicPr>
            <p:cNvPr id="27656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4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657" name="Picture 4" descr="UOG reversed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" y="3765"/>
              <a:ext cx="1920" cy="4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Rectangle 19"/>
          <p:cNvSpPr>
            <a:spLocks noChangeArrowheads="1"/>
          </p:cNvSpPr>
          <p:nvPr/>
        </p:nvSpPr>
        <p:spPr bwMode="auto">
          <a:xfrm>
            <a:off x="381000" y="2057400"/>
            <a:ext cx="8382000" cy="4450449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sz="1400" b="1" i="0" dirty="0" smtClean="0"/>
              <a:t>Study design: </a:t>
            </a:r>
            <a:r>
              <a:rPr lang="en-US" sz="1400" i="0" dirty="0" smtClean="0"/>
              <a:t>prospective study between October 2013 and February 2015</a:t>
            </a:r>
            <a:endParaRPr lang="it-IT" sz="1400" i="0" dirty="0" smtClean="0"/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altLang="it-IT" sz="1400" b="1" i="0" dirty="0" smtClean="0"/>
              <a:t>Setting: </a:t>
            </a:r>
            <a:r>
              <a:rPr lang="en-US" altLang="it-IT" sz="1400" i="0" dirty="0" smtClean="0"/>
              <a:t>two hospitals in England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altLang="it-IT" sz="1400" b="1" i="0" dirty="0" smtClean="0"/>
              <a:t>Inclusion criteria: 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en-US" altLang="it-IT" sz="1400" i="0" dirty="0" smtClean="0"/>
              <a:t>women with singleton pregnancy between 11 and 13 weeks’ gestation 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en-US" altLang="it-IT" sz="1400" i="0" dirty="0" smtClean="0"/>
              <a:t>attending hospital for routine care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altLang="it-IT" sz="1400" b="1" i="0" dirty="0" smtClean="0"/>
              <a:t>Exclusions: 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en-US" altLang="it-IT" sz="1400" i="0" dirty="0" smtClean="0"/>
              <a:t>pregnancies ending in termination, miscarriage or stillbirth with no known karyotype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en-US" altLang="it-IT" sz="1400" i="0" dirty="0" smtClean="0"/>
              <a:t>pregnancies lost to follow-up</a:t>
            </a:r>
          </a:p>
          <a:p>
            <a:r>
              <a:rPr lang="en-US" sz="1400" b="1" i="0" dirty="0" smtClean="0"/>
              <a:t>Intervention: </a:t>
            </a:r>
            <a:r>
              <a:rPr lang="en-US" sz="1400" i="0" dirty="0" smtClean="0"/>
              <a:t>routine clinical implementation of contingent screening</a:t>
            </a:r>
          </a:p>
          <a:p>
            <a:pPr lvl="1"/>
            <a:r>
              <a:rPr lang="en-US" sz="1400" i="0" dirty="0" smtClean="0"/>
              <a:t>All women were offered combined screening, and on the basis of their result, divided into</a:t>
            </a:r>
          </a:p>
          <a:p>
            <a:pPr lvl="2"/>
            <a:r>
              <a:rPr lang="en-US" sz="1400" i="0" u="sng" dirty="0" smtClean="0"/>
              <a:t>High-risk group </a:t>
            </a:r>
            <a:r>
              <a:rPr lang="en-US" sz="1400" i="0" dirty="0" smtClean="0"/>
              <a:t>(risk ≥1 in 100): offered invasive testing, or cfDNA testing or no further testing</a:t>
            </a:r>
          </a:p>
          <a:p>
            <a:pPr lvl="2"/>
            <a:r>
              <a:rPr lang="en-US" sz="1400" i="0" u="sng" dirty="0" smtClean="0"/>
              <a:t>Intermediate-risk group </a:t>
            </a:r>
            <a:r>
              <a:rPr lang="en-US" sz="1400" i="0" dirty="0" smtClean="0"/>
              <a:t>(risk between 1 in 101 and 1 in 2500): offered cfDNA testing or no further testing</a:t>
            </a:r>
          </a:p>
          <a:p>
            <a:pPr lvl="2"/>
            <a:r>
              <a:rPr lang="en-US" sz="1400" i="0" u="sng" dirty="0" smtClean="0"/>
              <a:t>Low-risk group </a:t>
            </a:r>
            <a:r>
              <a:rPr lang="en-US" sz="1400" i="0" dirty="0" smtClean="0"/>
              <a:t>(risk &lt;1 in 2500): reassured, no further testing offered</a:t>
            </a:r>
            <a:endParaRPr lang="en-US" sz="1000" i="0" dirty="0" smtClean="0"/>
          </a:p>
          <a:p>
            <a:pPr>
              <a:buNone/>
            </a:pPr>
            <a:endParaRPr lang="en-US" sz="1400" i="0" dirty="0" smtClean="0"/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609600" y="838200"/>
            <a:ext cx="7696200" cy="553998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it-IT" sz="1600" b="1" i="0" dirty="0" smtClean="0">
                <a:solidFill>
                  <a:schemeClr val="bg1"/>
                </a:solidFill>
              </a:rPr>
              <a:t>Clinical implementation of cfDNA testing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smtClean="0">
                <a:solidFill>
                  <a:schemeClr val="bg1"/>
                </a:solidFill>
              </a:rPr>
              <a:t>MM Gil et al.</a:t>
            </a:r>
            <a:r>
              <a:rPr lang="en-GB" altLang="it-IT" sz="1400" dirty="0" smtClean="0">
                <a:solidFill>
                  <a:schemeClr val="bg1"/>
                </a:solidFill>
              </a:rPr>
              <a:t>, UOG 2016</a:t>
            </a:r>
            <a:endParaRPr lang="en-GB" altLang="it-IT" sz="1400" dirty="0">
              <a:solidFill>
                <a:schemeClr val="bg1"/>
              </a:solidFill>
            </a:endParaRPr>
          </a:p>
        </p:txBody>
      </p:sp>
      <p:sp>
        <p:nvSpPr>
          <p:cNvPr id="15" name="TextBox 1"/>
          <p:cNvSpPr txBox="1">
            <a:spLocks noChangeArrowheads="1"/>
          </p:cNvSpPr>
          <p:nvPr/>
        </p:nvSpPr>
        <p:spPr bwMode="auto">
          <a:xfrm>
            <a:off x="2895600" y="1447800"/>
            <a:ext cx="35655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/>
              <a:t>Methods</a:t>
            </a:r>
            <a:endParaRPr lang="en-GB" altLang="it-IT" sz="2400" b="1" i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-15875"/>
            <a:ext cx="9144000" cy="777875"/>
            <a:chOff x="0" y="3755"/>
            <a:chExt cx="5760" cy="490"/>
          </a:xfrm>
        </p:grpSpPr>
        <p:pic>
          <p:nvPicPr>
            <p:cNvPr id="5" name="Picture 3" descr="ISUOG-red-bann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4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4" descr="UOG reversed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" y="3765"/>
              <a:ext cx="1920" cy="4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Rectangle 19"/>
          <p:cNvSpPr>
            <a:spLocks noChangeArrowheads="1"/>
          </p:cNvSpPr>
          <p:nvPr/>
        </p:nvSpPr>
        <p:spPr bwMode="auto">
          <a:xfrm>
            <a:off x="457200" y="2286000"/>
            <a:ext cx="8153400" cy="3871830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>
              <a:buNone/>
            </a:pPr>
            <a:endParaRPr lang="en-US" sz="1200" i="0" dirty="0" smtClean="0"/>
          </a:p>
          <a:p>
            <a:r>
              <a:rPr lang="en-US" altLang="it-IT" sz="1600" b="1" i="0" dirty="0" smtClean="0"/>
              <a:t>Outcomes:</a:t>
            </a:r>
          </a:p>
          <a:p>
            <a:pPr lvl="1"/>
            <a:r>
              <a:rPr lang="en-US" altLang="it-IT" sz="1400" i="0" dirty="0" smtClean="0"/>
              <a:t>T</a:t>
            </a:r>
            <a:r>
              <a:rPr lang="en-US" sz="1400" i="0" dirty="0" smtClean="0"/>
              <a:t>risomic status of the pregnancies as determined by prenatal or postnatal karyotyping or by examination of the neonates, and outcome of these pregnancies following screening.</a:t>
            </a:r>
          </a:p>
          <a:p>
            <a:pPr lvl="1"/>
            <a:r>
              <a:rPr lang="en-US" sz="1400" i="0" dirty="0" smtClean="0"/>
              <a:t>Factors affecting parental decision making in choosing options for testing and management of pregnancies.</a:t>
            </a:r>
          </a:p>
          <a:p>
            <a:pPr>
              <a:buNone/>
            </a:pPr>
            <a:endParaRPr lang="en-US" sz="1400" i="0" dirty="0" smtClean="0"/>
          </a:p>
          <a:p>
            <a:r>
              <a:rPr lang="en-US" altLang="it-IT" sz="1600" b="1" i="0" dirty="0" smtClean="0"/>
              <a:t>Statistical analysis:</a:t>
            </a:r>
          </a:p>
          <a:p>
            <a:pPr lvl="1"/>
            <a:r>
              <a:rPr lang="en-US" sz="1400" i="0" dirty="0" smtClean="0"/>
              <a:t>To compare outcome groups, the Mann–Whitney </a:t>
            </a:r>
            <a:r>
              <a:rPr lang="en-US" sz="1400" dirty="0" smtClean="0"/>
              <a:t>U</a:t>
            </a:r>
            <a:r>
              <a:rPr lang="en-US" sz="1400" i="0" dirty="0" smtClean="0"/>
              <a:t>-test was used for continuous variables and χ2-test/Fisher’s exact test for categorical variables.</a:t>
            </a:r>
          </a:p>
          <a:p>
            <a:pPr lvl="1"/>
            <a:r>
              <a:rPr lang="en-US" sz="1400" i="0" dirty="0" smtClean="0"/>
              <a:t>Logistic regression using SPSS for significant predictors of opting for CVS in the high-risk group and cfDNA testing in the intermediate-risk group</a:t>
            </a:r>
            <a:r>
              <a:rPr lang="en-US" sz="1400" dirty="0" smtClean="0"/>
              <a:t>.</a:t>
            </a:r>
          </a:p>
          <a:p>
            <a:pPr lvl="1"/>
            <a:endParaRPr lang="en-US" altLang="it-IT" sz="1400" i="0" dirty="0" smtClean="0"/>
          </a:p>
          <a:p>
            <a:r>
              <a:rPr lang="en-US" altLang="it-IT" sz="1600" b="1" i="0" dirty="0" smtClean="0"/>
              <a:t>Ethics approval obtained</a:t>
            </a:r>
          </a:p>
          <a:p>
            <a:pPr>
              <a:buNone/>
            </a:pPr>
            <a:endParaRPr lang="en-US" altLang="it-IT" sz="1600" b="1" i="0" dirty="0" smtClean="0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609600" y="838200"/>
            <a:ext cx="7696200" cy="553998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it-IT" sz="1600" b="1" i="0" dirty="0" smtClean="0">
                <a:solidFill>
                  <a:schemeClr val="bg1"/>
                </a:solidFill>
              </a:rPr>
              <a:t>Clinical implementation of cfDNA testing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smtClean="0">
                <a:solidFill>
                  <a:schemeClr val="bg1"/>
                </a:solidFill>
              </a:rPr>
              <a:t>MM Gil et al.</a:t>
            </a:r>
            <a:r>
              <a:rPr lang="en-GB" altLang="it-IT" sz="1400" dirty="0" smtClean="0">
                <a:solidFill>
                  <a:schemeClr val="bg1"/>
                </a:solidFill>
              </a:rPr>
              <a:t>, UOG 2016</a:t>
            </a:r>
            <a:endParaRPr lang="en-GB" altLang="it-IT" sz="1400" dirty="0">
              <a:solidFill>
                <a:schemeClr val="bg1"/>
              </a:solidFill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2819400" y="1600200"/>
            <a:ext cx="35655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/>
              <a:t>Methods</a:t>
            </a:r>
            <a:endParaRPr lang="en-GB" altLang="it-IT" sz="2400" b="1" i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98" name="Group 2"/>
          <p:cNvGrpSpPr>
            <a:grpSpLocks/>
          </p:cNvGrpSpPr>
          <p:nvPr/>
        </p:nvGrpSpPr>
        <p:grpSpPr bwMode="auto">
          <a:xfrm>
            <a:off x="0" y="-15875"/>
            <a:ext cx="9144000" cy="777875"/>
            <a:chOff x="0" y="3755"/>
            <a:chExt cx="5760" cy="582"/>
          </a:xfrm>
        </p:grpSpPr>
        <p:pic>
          <p:nvPicPr>
            <p:cNvPr id="29734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9735" name="Picture 4" descr="UOG reversed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9731" name="TextBox 1"/>
          <p:cNvSpPr txBox="1">
            <a:spLocks noChangeArrowheads="1"/>
          </p:cNvSpPr>
          <p:nvPr/>
        </p:nvSpPr>
        <p:spPr bwMode="auto">
          <a:xfrm>
            <a:off x="228600" y="1447800"/>
            <a:ext cx="86423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400" b="1" i="0" dirty="0" smtClean="0"/>
              <a:t>Results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228600" y="838200"/>
            <a:ext cx="8642350" cy="553998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it-IT" sz="1600" b="1" i="0" dirty="0" smtClean="0">
                <a:solidFill>
                  <a:schemeClr val="bg1"/>
                </a:solidFill>
              </a:rPr>
              <a:t>Clinical implementation of cfDNA testing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smtClean="0">
                <a:solidFill>
                  <a:schemeClr val="bg1"/>
                </a:solidFill>
              </a:rPr>
              <a:t>MM Gil et al.</a:t>
            </a:r>
            <a:r>
              <a:rPr lang="en-GB" altLang="it-IT" sz="1400" dirty="0" smtClean="0">
                <a:solidFill>
                  <a:schemeClr val="bg1"/>
                </a:solidFill>
              </a:rPr>
              <a:t>, UOG 2016</a:t>
            </a:r>
            <a:endParaRPr lang="en-GB" altLang="it-IT" sz="1400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76831" y="2132856"/>
            <a:ext cx="306606" cy="36899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0" name="Segnaposto contenuto 2"/>
          <p:cNvSpPr txBox="1">
            <a:spLocks/>
          </p:cNvSpPr>
          <p:nvPr/>
        </p:nvSpPr>
        <p:spPr bwMode="auto">
          <a:xfrm>
            <a:off x="228600" y="1981200"/>
            <a:ext cx="87630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1600" i="0" dirty="0" smtClean="0"/>
              <a:t>12 134 women offered combined screening, 11 921 accepted (98.2%)</a:t>
            </a:r>
          </a:p>
          <a:p>
            <a:endParaRPr lang="en-US" sz="1600" i="0" dirty="0" smtClean="0"/>
          </a:p>
          <a:p>
            <a:r>
              <a:rPr lang="en-US" sz="1600" i="0" dirty="0" smtClean="0"/>
              <a:t>229 (1.9%) excluded from analysis due to pregnancy loss with no known karyotype (</a:t>
            </a:r>
            <a:r>
              <a:rPr lang="en-US" sz="1600" dirty="0" smtClean="0"/>
              <a:t>n</a:t>
            </a:r>
            <a:r>
              <a:rPr lang="en-US" sz="1600" i="0" dirty="0" smtClean="0"/>
              <a:t>=169) or lost to follow-up (</a:t>
            </a:r>
            <a:r>
              <a:rPr lang="en-US" sz="1600" dirty="0" smtClean="0"/>
              <a:t>n</a:t>
            </a:r>
            <a:r>
              <a:rPr lang="en-US" sz="1600" i="0" dirty="0" smtClean="0"/>
              <a:t>=60)</a:t>
            </a:r>
          </a:p>
          <a:p>
            <a:pPr lvl="1">
              <a:buNone/>
            </a:pPr>
            <a:endParaRPr lang="en-US" sz="1400" i="0" dirty="0" smtClean="0"/>
          </a:p>
          <a:p>
            <a:r>
              <a:rPr lang="en-US" sz="1600" i="0" dirty="0" smtClean="0"/>
              <a:t>Mean maternal age in study population: 31 years</a:t>
            </a:r>
          </a:p>
          <a:p>
            <a:pPr lvl="1"/>
            <a:endParaRPr lang="en-US" sz="1200" i="0" dirty="0" smtClean="0"/>
          </a:p>
          <a:p>
            <a:r>
              <a:rPr lang="en-US" sz="1600" i="0" dirty="0" smtClean="0"/>
              <a:t>Based on results of the combined screening, the 11 692 pregnancies were classified as</a:t>
            </a:r>
          </a:p>
          <a:p>
            <a:pPr lvl="1"/>
            <a:r>
              <a:rPr lang="en-US" sz="1400" i="0" dirty="0" smtClean="0"/>
              <a:t>High risk: 460 women (3.9%)</a:t>
            </a:r>
          </a:p>
          <a:p>
            <a:pPr lvl="1"/>
            <a:r>
              <a:rPr lang="en-US" sz="1400" i="0" dirty="0" smtClean="0"/>
              <a:t>Intermediate risk: 3552 women (30.4%) </a:t>
            </a:r>
          </a:p>
          <a:p>
            <a:pPr lvl="1"/>
            <a:r>
              <a:rPr lang="en-US" sz="1400" i="0" dirty="0" smtClean="0"/>
              <a:t>Low risk: 7680 women (65.7%) </a:t>
            </a:r>
          </a:p>
          <a:p>
            <a:pPr lvl="1"/>
            <a:endParaRPr lang="en-US" sz="1800" i="0" dirty="0" smtClean="0"/>
          </a:p>
          <a:p>
            <a:r>
              <a:rPr lang="en-US" sz="1600" i="0" dirty="0" smtClean="0"/>
              <a:t>Diagnosis of trisomies in the study population of 11 692 pregnancies was</a:t>
            </a:r>
          </a:p>
          <a:p>
            <a:pPr lvl="1"/>
            <a:r>
              <a:rPr lang="en-US" sz="1400" i="0" dirty="0" smtClean="0"/>
              <a:t>Trisomy </a:t>
            </a:r>
            <a:r>
              <a:rPr lang="en-US" sz="1400" i="0" dirty="0" smtClean="0"/>
              <a:t>21: 47 cases</a:t>
            </a:r>
          </a:p>
          <a:p>
            <a:pPr lvl="1"/>
            <a:r>
              <a:rPr lang="en-US" sz="1400" i="0" dirty="0"/>
              <a:t>T</a:t>
            </a:r>
            <a:r>
              <a:rPr lang="en-US" sz="1400" i="0" dirty="0" smtClean="0"/>
              <a:t>risomy 18</a:t>
            </a:r>
            <a:r>
              <a:rPr lang="en-US" sz="1400" i="0" dirty="0" smtClean="0"/>
              <a:t>: 24 cases</a:t>
            </a:r>
          </a:p>
          <a:p>
            <a:pPr lvl="1"/>
            <a:r>
              <a:rPr lang="en-US" sz="1400" i="0" dirty="0"/>
              <a:t>T</a:t>
            </a:r>
            <a:r>
              <a:rPr lang="en-US" sz="1400" i="0" dirty="0" smtClean="0"/>
              <a:t>risomy </a:t>
            </a:r>
            <a:r>
              <a:rPr lang="en-US" sz="1400" i="0" dirty="0" smtClean="0"/>
              <a:t>13: 4 cases</a:t>
            </a:r>
          </a:p>
          <a:p>
            <a:pPr lvl="1"/>
            <a:r>
              <a:rPr lang="en-US" sz="1400" i="0" dirty="0"/>
              <a:t>N</a:t>
            </a:r>
            <a:r>
              <a:rPr lang="en-US" sz="1400" i="0" dirty="0" smtClean="0"/>
              <a:t>o </a:t>
            </a:r>
            <a:r>
              <a:rPr lang="en-US" sz="1400" i="0" dirty="0" smtClean="0"/>
              <a:t>trisomies: 11 617 pregnancies</a:t>
            </a:r>
          </a:p>
          <a:p>
            <a:pPr eaLnBrk="1" hangingPunct="1">
              <a:spcBef>
                <a:spcPct val="0"/>
              </a:spcBef>
              <a:defRPr/>
            </a:pPr>
            <a:endParaRPr lang="en-US" sz="1600" i="0" dirty="0" smtClean="0"/>
          </a:p>
          <a:p>
            <a:pPr eaLnBrk="1" hangingPunct="1">
              <a:spcBef>
                <a:spcPct val="0"/>
              </a:spcBef>
              <a:defRPr/>
            </a:pPr>
            <a:endParaRPr lang="en-US" sz="1600" i="0" dirty="0" smtClean="0"/>
          </a:p>
          <a:p>
            <a:pPr eaLnBrk="1" hangingPunct="1">
              <a:spcBef>
                <a:spcPct val="0"/>
              </a:spcBef>
              <a:defRPr/>
            </a:pPr>
            <a:endParaRPr lang="en-US" sz="1600" i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" name="Picture 3" descr="ISUOG-red-bann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4" descr="UOG reverse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28600" y="1676400"/>
            <a:ext cx="86423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400" b="1" i="0" dirty="0" smtClean="0"/>
              <a:t>Results: potential performance of combined screening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250825" y="1052513"/>
            <a:ext cx="8642350" cy="553998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it-IT" sz="1600" b="1" i="0" dirty="0" smtClean="0">
                <a:solidFill>
                  <a:schemeClr val="bg1"/>
                </a:solidFill>
              </a:rPr>
              <a:t>Clinical implementation of cfDNA testing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smtClean="0">
                <a:solidFill>
                  <a:schemeClr val="bg1"/>
                </a:solidFill>
              </a:rPr>
              <a:t>MM Gil et al.</a:t>
            </a:r>
            <a:r>
              <a:rPr lang="en-GB" altLang="it-IT" sz="1400" dirty="0" smtClean="0">
                <a:solidFill>
                  <a:schemeClr val="bg1"/>
                </a:solidFill>
              </a:rPr>
              <a:t>, UOG 2016</a:t>
            </a:r>
            <a:endParaRPr lang="en-GB" altLang="it-IT" sz="14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6831" y="2132856"/>
            <a:ext cx="306606" cy="36899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9" name="Segnaposto contenuto 2"/>
          <p:cNvSpPr txBox="1">
            <a:spLocks/>
          </p:cNvSpPr>
          <p:nvPr/>
        </p:nvSpPr>
        <p:spPr bwMode="auto">
          <a:xfrm>
            <a:off x="228600" y="2362200"/>
            <a:ext cx="8569325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1600" i="0" dirty="0" smtClean="0"/>
              <a:t>The combined test result was ≥ 1 in 100 (</a:t>
            </a:r>
            <a:r>
              <a:rPr lang="en-US" sz="1600" i="0" u="sng" dirty="0" smtClean="0"/>
              <a:t>high risk</a:t>
            </a:r>
            <a:r>
              <a:rPr lang="en-US" sz="1600" i="0" dirty="0" smtClean="0"/>
              <a:t>) in</a:t>
            </a:r>
          </a:p>
          <a:p>
            <a:pPr lvl="1"/>
            <a:r>
              <a:rPr lang="en-US" sz="1400" i="0" dirty="0" smtClean="0"/>
              <a:t> 87% (41/47) of fetuses with trisomy 21</a:t>
            </a:r>
          </a:p>
          <a:p>
            <a:pPr lvl="1"/>
            <a:r>
              <a:rPr lang="en-US" sz="1400" i="0" dirty="0" smtClean="0"/>
              <a:t> 92% (22/24) of fetuses with trisomy 18</a:t>
            </a:r>
          </a:p>
          <a:p>
            <a:pPr lvl="1"/>
            <a:r>
              <a:rPr lang="en-US" sz="1400" i="0" dirty="0" smtClean="0"/>
              <a:t>100% (4/4) of fetuses with trisomy 13  </a:t>
            </a:r>
          </a:p>
          <a:p>
            <a:pPr lvl="1"/>
            <a:r>
              <a:rPr lang="en-US" sz="1400" i="0" dirty="0" smtClean="0"/>
              <a:t>3.4% (393/11 617) of non-trisomic pregnancies </a:t>
            </a:r>
          </a:p>
          <a:p>
            <a:pPr>
              <a:buNone/>
            </a:pPr>
            <a:endParaRPr lang="en-US" sz="1600" i="0" dirty="0" smtClean="0"/>
          </a:p>
          <a:p>
            <a:r>
              <a:rPr lang="en-US" sz="1600" i="0" dirty="0" smtClean="0"/>
              <a:t>Five cases of trisomy 21 and two of trisomy 18 were in the </a:t>
            </a:r>
            <a:r>
              <a:rPr lang="en-US" sz="1600" i="0" u="sng" dirty="0" smtClean="0"/>
              <a:t>intermediate-risk</a:t>
            </a:r>
            <a:r>
              <a:rPr lang="en-US" sz="1600" i="0" dirty="0" smtClean="0"/>
              <a:t> group</a:t>
            </a:r>
          </a:p>
          <a:p>
            <a:endParaRPr lang="en-US" sz="1600" i="0" dirty="0" smtClean="0"/>
          </a:p>
          <a:p>
            <a:r>
              <a:rPr lang="en-US" sz="1600" i="0" dirty="0" smtClean="0"/>
              <a:t>One case of trisomy 21 was in the </a:t>
            </a:r>
            <a:r>
              <a:rPr lang="en-US" sz="1600" i="0" u="sng" dirty="0" smtClean="0"/>
              <a:t>low-risk</a:t>
            </a:r>
            <a:r>
              <a:rPr lang="en-US" sz="1600" i="0" dirty="0" smtClean="0"/>
              <a:t> group</a:t>
            </a:r>
          </a:p>
          <a:p>
            <a:endParaRPr lang="en-US" sz="1600" i="0" dirty="0" smtClean="0"/>
          </a:p>
          <a:p>
            <a:r>
              <a:rPr lang="en-US" sz="1600" i="0" dirty="0" smtClean="0"/>
              <a:t>The combined test followed by invasive testing for all high-risk women could potentially have detected 87% of trisomy 21 and 93% of trisomies 18 or 13, at a FPR of 3.4%.</a:t>
            </a:r>
          </a:p>
          <a:p>
            <a:pPr>
              <a:buNone/>
            </a:pPr>
            <a:r>
              <a:rPr lang="en-US" sz="1600" i="0" dirty="0" smtClean="0"/>
              <a:t> 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n-US" sz="1600" i="0" dirty="0" smtClean="0"/>
              <a:t>However, in the high-risk group, only 38% of women chose invasive testing.</a:t>
            </a:r>
          </a:p>
          <a:p>
            <a:pPr eaLnBrk="1" hangingPunct="1">
              <a:spcBef>
                <a:spcPct val="0"/>
              </a:spcBef>
              <a:defRPr/>
            </a:pPr>
            <a:endParaRPr lang="en-US" sz="1600" i="0" dirty="0" smtClean="0"/>
          </a:p>
          <a:p>
            <a:pPr eaLnBrk="1" hangingPunct="1">
              <a:spcBef>
                <a:spcPct val="0"/>
              </a:spcBef>
              <a:defRPr/>
            </a:pPr>
            <a:endParaRPr lang="en-US" sz="1600" i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" name="Picture 3" descr="ISUOG-red-bann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4" descr="UOG reverse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28600" y="1676400"/>
            <a:ext cx="86423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400" b="1" i="0" dirty="0" smtClean="0"/>
              <a:t>Results: potential performance of cfDNA testing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228600" y="990600"/>
            <a:ext cx="8642350" cy="553998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it-IT" sz="1600" b="1" i="0" dirty="0" smtClean="0">
                <a:solidFill>
                  <a:schemeClr val="bg1"/>
                </a:solidFill>
              </a:rPr>
              <a:t>Clinical implementation of cfDNA testing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smtClean="0">
                <a:solidFill>
                  <a:schemeClr val="bg1"/>
                </a:solidFill>
              </a:rPr>
              <a:t>MM Gil et al.</a:t>
            </a:r>
            <a:r>
              <a:rPr lang="en-GB" altLang="it-IT" sz="1400" dirty="0" smtClean="0">
                <a:solidFill>
                  <a:schemeClr val="bg1"/>
                </a:solidFill>
              </a:rPr>
              <a:t>, UOG 2016</a:t>
            </a:r>
            <a:endParaRPr lang="en-GB" altLang="it-IT" sz="14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6831" y="2132856"/>
            <a:ext cx="306606" cy="36899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9" name="Segnaposto contenuto 2"/>
          <p:cNvSpPr txBox="1">
            <a:spLocks/>
          </p:cNvSpPr>
          <p:nvPr/>
        </p:nvSpPr>
        <p:spPr bwMode="auto">
          <a:xfrm>
            <a:off x="228600" y="2286000"/>
            <a:ext cx="89154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1400" i="0" dirty="0" smtClean="0"/>
              <a:t>The cfDNA test was carried out in 3698 pregnancies from high- and intermediate-risk groups.</a:t>
            </a:r>
          </a:p>
          <a:p>
            <a:endParaRPr lang="en-US" sz="1400" i="0" dirty="0" smtClean="0"/>
          </a:p>
          <a:p>
            <a:r>
              <a:rPr lang="en-US" sz="1400" i="0" dirty="0" smtClean="0"/>
              <a:t>The test provided a result for 97.3% after first sampling and 98.2% after second sampling</a:t>
            </a:r>
          </a:p>
          <a:p>
            <a:endParaRPr lang="en-US" sz="1400" i="0" dirty="0"/>
          </a:p>
          <a:p>
            <a:r>
              <a:rPr lang="en-US" sz="1400" i="0" dirty="0" smtClean="0"/>
              <a:t>65 pregnancies had no results from cfDNA testing</a:t>
            </a:r>
          </a:p>
          <a:p>
            <a:pPr lvl="1"/>
            <a:r>
              <a:rPr lang="en-US" sz="1400" i="0" dirty="0" smtClean="0"/>
              <a:t>5/65 had results from invasive testing (couples chose to have both CVS and </a:t>
            </a:r>
            <a:r>
              <a:rPr lang="en-US" sz="1400" i="0" dirty="0" err="1" smtClean="0"/>
              <a:t>cfDNA</a:t>
            </a:r>
            <a:r>
              <a:rPr lang="en-US" sz="1400" i="0" dirty="0" smtClean="0"/>
              <a:t> testing)</a:t>
            </a:r>
          </a:p>
          <a:p>
            <a:pPr lvl="1"/>
            <a:r>
              <a:rPr lang="en-US" sz="1400" i="0" dirty="0" smtClean="0"/>
              <a:t>60/65 had no further tests – all cases had normal outcomes </a:t>
            </a:r>
          </a:p>
          <a:p>
            <a:pPr lvl="1"/>
            <a:endParaRPr lang="en-US" sz="1100" i="0" dirty="0" smtClean="0"/>
          </a:p>
          <a:p>
            <a:r>
              <a:rPr lang="en-US" sz="1400" i="0" dirty="0" smtClean="0"/>
              <a:t>The median time interval for results was 8 (</a:t>
            </a:r>
            <a:r>
              <a:rPr lang="en-US" sz="1400" i="0" dirty="0" smtClean="0"/>
              <a:t>range, </a:t>
            </a:r>
            <a:r>
              <a:rPr lang="en-US" sz="1400" i="0" dirty="0" smtClean="0"/>
              <a:t>4–21) days, with 98.7% being available within 14 days.</a:t>
            </a:r>
          </a:p>
          <a:p>
            <a:pPr>
              <a:buNone/>
            </a:pPr>
            <a:endParaRPr lang="en-US" sz="1400" i="0" dirty="0" smtClean="0"/>
          </a:p>
          <a:p>
            <a:r>
              <a:rPr lang="en-US" sz="1400" i="0" dirty="0" smtClean="0"/>
              <a:t>The cfDNA test was screen positive for </a:t>
            </a:r>
          </a:p>
          <a:p>
            <a:pPr lvl="1"/>
            <a:r>
              <a:rPr lang="en-US" sz="1400" i="0" dirty="0" smtClean="0"/>
              <a:t> 98% (43/44) of tested fetuses with trisomy 21 (1 false negative)</a:t>
            </a:r>
          </a:p>
          <a:p>
            <a:pPr lvl="1"/>
            <a:r>
              <a:rPr lang="en-US" sz="1400" i="0" dirty="0" smtClean="0"/>
              <a:t> 88% (21/24) of tested fetuses with trisomy 18 (no test result in 3 cases)</a:t>
            </a:r>
          </a:p>
          <a:p>
            <a:pPr lvl="1"/>
            <a:r>
              <a:rPr lang="en-US" sz="1400" i="0" dirty="0" smtClean="0"/>
              <a:t> 50% (2/4) of tested fetuses with trisomy 13  (2 false negatives)</a:t>
            </a:r>
          </a:p>
          <a:p>
            <a:pPr lvl="1"/>
            <a:r>
              <a:rPr lang="en-US" sz="1400" i="0" dirty="0" smtClean="0"/>
              <a:t> 0.25% (9/3564) of non-trisomic pregnancies (FPR)</a:t>
            </a:r>
            <a:endParaRPr lang="en-US" sz="1600" i="0" dirty="0" smtClean="0"/>
          </a:p>
          <a:p>
            <a:endParaRPr lang="en-US" sz="1800" i="0" dirty="0" smtClean="0"/>
          </a:p>
          <a:p>
            <a:endParaRPr lang="en-US" sz="1400" i="0" dirty="0" smtClean="0"/>
          </a:p>
          <a:p>
            <a:endParaRPr lang="en-US" sz="1400" i="0" dirty="0" smtClean="0"/>
          </a:p>
          <a:p>
            <a:pPr eaLnBrk="1" hangingPunct="1">
              <a:spcBef>
                <a:spcPct val="0"/>
              </a:spcBef>
              <a:defRPr/>
            </a:pPr>
            <a:endParaRPr lang="en-US" sz="1400" i="0" dirty="0" smtClean="0"/>
          </a:p>
          <a:p>
            <a:pPr eaLnBrk="1" hangingPunct="1">
              <a:spcBef>
                <a:spcPct val="0"/>
              </a:spcBef>
              <a:defRPr/>
            </a:pPr>
            <a:endParaRPr lang="en-US" sz="1400" i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" name="Picture 2" descr="ISUOG-red-bann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3" descr="UOG reverse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609600" y="1905000"/>
            <a:ext cx="81851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400" b="1" i="0" dirty="0" smtClean="0"/>
              <a:t>Results: performance of contingent screening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250825" y="1052513"/>
            <a:ext cx="8642350" cy="553998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it-IT" sz="1600" b="1" i="0" dirty="0" smtClean="0">
                <a:solidFill>
                  <a:schemeClr val="bg1"/>
                </a:solidFill>
              </a:rPr>
              <a:t>Clinical implementation of cfDNA testing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smtClean="0">
                <a:solidFill>
                  <a:schemeClr val="bg1"/>
                </a:solidFill>
              </a:rPr>
              <a:t>MM Gil et al.</a:t>
            </a:r>
            <a:r>
              <a:rPr lang="en-GB" altLang="it-IT" sz="1400" dirty="0" smtClean="0">
                <a:solidFill>
                  <a:schemeClr val="bg1"/>
                </a:solidFill>
              </a:rPr>
              <a:t>, UOG 2016</a:t>
            </a:r>
            <a:endParaRPr lang="en-GB" altLang="it-IT" sz="14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6831" y="2132856"/>
            <a:ext cx="306606" cy="36899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9" name="Segnaposto contenuto 2"/>
          <p:cNvSpPr txBox="1">
            <a:spLocks/>
          </p:cNvSpPr>
          <p:nvPr/>
        </p:nvSpPr>
        <p:spPr bwMode="auto">
          <a:xfrm>
            <a:off x="228600" y="3048000"/>
            <a:ext cx="861060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1800" i="0" dirty="0" smtClean="0"/>
              <a:t>Contingent screening led to the prenatal detection of </a:t>
            </a:r>
          </a:p>
          <a:p>
            <a:pPr lvl="1"/>
            <a:r>
              <a:rPr lang="en-US" sz="1800" i="0" dirty="0" smtClean="0"/>
              <a:t>92% (43/47) of fetuses with trisomy 21</a:t>
            </a:r>
          </a:p>
          <a:p>
            <a:pPr lvl="1"/>
            <a:r>
              <a:rPr lang="en-US" sz="1800" i="0" dirty="0" smtClean="0"/>
              <a:t>100% (28/28) of fetuses with trisomies 18 or 13</a:t>
            </a:r>
          </a:p>
          <a:p>
            <a:endParaRPr lang="en-US" sz="1800" i="0" dirty="0" smtClean="0"/>
          </a:p>
          <a:p>
            <a:r>
              <a:rPr lang="en-US" sz="1800" i="0" dirty="0" smtClean="0"/>
              <a:t>Contingent screening did not detect four cases of trisomy 21</a:t>
            </a:r>
          </a:p>
          <a:p>
            <a:pPr lvl="1"/>
            <a:r>
              <a:rPr lang="en-US" sz="1800" i="0" dirty="0" smtClean="0"/>
              <a:t>1 case  in low-risk group – no further tests offered</a:t>
            </a:r>
          </a:p>
          <a:p>
            <a:pPr lvl="1"/>
            <a:r>
              <a:rPr lang="en-US" sz="1800" i="0" dirty="0" smtClean="0"/>
              <a:t>2 cases in high/intermediate-risk groups but parents declined further testing</a:t>
            </a:r>
          </a:p>
          <a:p>
            <a:pPr lvl="1"/>
            <a:r>
              <a:rPr lang="en-US" sz="1800" i="0" dirty="0" smtClean="0"/>
              <a:t>1 false-negative result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5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27088</TotalTime>
  <Words>2345</Words>
  <Application>Microsoft Office PowerPoint</Application>
  <PresentationFormat>On-screen Show (4:3)</PresentationFormat>
  <Paragraphs>363</Paragraphs>
  <Slides>22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Default Design</vt:lpstr>
      <vt:lpstr>5_Default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ISUOGUSR</dc:creator>
  <cp:lastModifiedBy>Alice Garrett</cp:lastModifiedBy>
  <cp:revision>709</cp:revision>
  <cp:lastPrinted>2011-09-13T15:07:48Z</cp:lastPrinted>
  <dcterms:created xsi:type="dcterms:W3CDTF">2015-12-19T11:11:16Z</dcterms:created>
  <dcterms:modified xsi:type="dcterms:W3CDTF">2015-12-21T14:44:29Z</dcterms:modified>
</cp:coreProperties>
</file>