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9"/>
  </p:notesMasterIdLst>
  <p:sldIdLst>
    <p:sldId id="329" r:id="rId3"/>
    <p:sldId id="350" r:id="rId4"/>
    <p:sldId id="349" r:id="rId5"/>
    <p:sldId id="384" r:id="rId6"/>
    <p:sldId id="361" r:id="rId7"/>
    <p:sldId id="378" r:id="rId8"/>
    <p:sldId id="352" r:id="rId9"/>
    <p:sldId id="377" r:id="rId10"/>
    <p:sldId id="379" r:id="rId11"/>
    <p:sldId id="370" r:id="rId12"/>
    <p:sldId id="386" r:id="rId13"/>
    <p:sldId id="380" r:id="rId14"/>
    <p:sldId id="353" r:id="rId15"/>
    <p:sldId id="381" r:id="rId16"/>
    <p:sldId id="383" r:id="rId17"/>
    <p:sldId id="371" r:id="rId18"/>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897" autoAdjust="0"/>
    <p:restoredTop sz="98340" autoAdjust="0"/>
  </p:normalViewPr>
  <p:slideViewPr>
    <p:cSldViewPr>
      <p:cViewPr>
        <p:scale>
          <a:sx n="109" d="100"/>
          <a:sy n="109" d="100"/>
        </p:scale>
        <p:origin x="-336"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19/05/2016</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smtClean="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smtClean="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smtClean="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smtClean="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7</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10</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16</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a:t>
            </a:r>
            <a:r>
              <a:rPr lang="en-GB" altLang="it-IT" b="1" i="0" dirty="0" smtClean="0">
                <a:solidFill>
                  <a:srgbClr val="000000"/>
                </a:solidFill>
                <a:cs typeface="Arial" panose="020B0604020202020204" pitchFamily="34" charset="0"/>
              </a:rPr>
              <a:t> June 2016</a:t>
            </a:r>
            <a:endParaRPr lang="en-GB" altLang="it-IT" b="1" i="0" dirty="0">
              <a:solidFill>
                <a:srgbClr val="000000"/>
              </a:solidFill>
              <a:cs typeface="Arial" panose="020B0604020202020204" pitchFamily="34" charset="0"/>
            </a:endParaRPr>
          </a:p>
        </p:txBody>
      </p:sp>
      <p:sp>
        <p:nvSpPr>
          <p:cNvPr id="17412" name="TextBox 1"/>
          <p:cNvSpPr txBox="1">
            <a:spLocks noChangeArrowheads="1"/>
          </p:cNvSpPr>
          <p:nvPr/>
        </p:nvSpPr>
        <p:spPr bwMode="auto">
          <a:xfrm>
            <a:off x="457200" y="2133600"/>
            <a:ext cx="8305800" cy="332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000" b="1" i="0" dirty="0" smtClean="0"/>
              <a:t>Single deepest vertical pocket or amniotic fluid index as evaluation test for predicting adverse pregnancy outcome (SAFE trial): a multicenter, open-label, randomized controlled trial</a:t>
            </a:r>
          </a:p>
          <a:p>
            <a:pPr>
              <a:buNone/>
            </a:pPr>
            <a:endParaRPr lang="en-US" sz="1800" b="1" i="0" dirty="0" smtClean="0"/>
          </a:p>
          <a:p>
            <a:pPr>
              <a:buNone/>
            </a:pPr>
            <a:r>
              <a:rPr lang="en-US" sz="1800" i="0" dirty="0" smtClean="0"/>
              <a:t>S Kehl, A Schelkle, A Thomas, A </a:t>
            </a:r>
            <a:r>
              <a:rPr lang="en-US" sz="1800" i="0" dirty="0" err="1" smtClean="0"/>
              <a:t>Puhl</a:t>
            </a:r>
            <a:r>
              <a:rPr lang="en-US" sz="1800" i="0" dirty="0" smtClean="0"/>
              <a:t>, K Meqdad, B Tuschy, S Berlit, C Weiss, </a:t>
            </a:r>
            <a:br>
              <a:rPr lang="en-US" sz="1800" i="0" dirty="0" smtClean="0"/>
            </a:br>
            <a:r>
              <a:rPr lang="en-US" sz="1800" i="0" dirty="0" smtClean="0"/>
              <a:t>C Bayer, J Heimrich, U Dammer, E Raabe, M Winkler, F Faschingbauer, MW Beckmann, M Sutterlin</a:t>
            </a:r>
          </a:p>
          <a:p>
            <a:pPr>
              <a:buNone/>
            </a:pPr>
            <a:endParaRPr lang="sv-SE" sz="1800" i="0" dirty="0" smtClean="0"/>
          </a:p>
          <a:p>
            <a:pPr algn="ctr" eaLnBrk="1" hangingPunct="1">
              <a:spcBef>
                <a:spcPct val="0"/>
              </a:spcBef>
              <a:spcAft>
                <a:spcPts val="600"/>
              </a:spcAft>
              <a:buNone/>
              <a:defRPr/>
            </a:pPr>
            <a:r>
              <a:rPr lang="it-IT" sz="1800" i="0" dirty="0" smtClean="0"/>
              <a:t>Volume 47, Issue 6, Date: June </a:t>
            </a:r>
            <a:r>
              <a:rPr lang="it-IT" sz="1800" i="0" dirty="0"/>
              <a:t>(pages</a:t>
            </a:r>
            <a:r>
              <a:rPr lang="it-IT" sz="1800" i="0" dirty="0" smtClean="0"/>
              <a:t> 674–679)</a:t>
            </a:r>
          </a:p>
          <a:p>
            <a:pPr algn="ctr" eaLnBrk="1" hangingPunct="1">
              <a:spcBef>
                <a:spcPct val="0"/>
              </a:spcBef>
              <a:spcAft>
                <a:spcPts val="600"/>
              </a:spcAft>
              <a:buFontTx/>
              <a:buNone/>
              <a:defRPr/>
            </a:pPr>
            <a:endParaRPr lang="en-GB" sz="1800" b="1" i="0" dirty="0" smtClean="0"/>
          </a:p>
        </p:txBody>
      </p:sp>
      <p:sp>
        <p:nvSpPr>
          <p:cNvPr id="17413" name="TextBox 2"/>
          <p:cNvSpPr txBox="1">
            <a:spLocks noChangeArrowheads="1"/>
          </p:cNvSpPr>
          <p:nvPr/>
        </p:nvSpPr>
        <p:spPr bwMode="auto">
          <a:xfrm>
            <a:off x="1981200" y="5715000"/>
            <a:ext cx="5689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a:t>
            </a:r>
            <a:r>
              <a:rPr lang="en-GB" altLang="it-IT" sz="1900" i="0" dirty="0" smtClean="0">
                <a:solidFill>
                  <a:srgbClr val="000000"/>
                </a:solidFill>
                <a:cs typeface="Arial" panose="020B0604020202020204" pitchFamily="34" charset="0"/>
              </a:rPr>
              <a:t>Dr Shireen Meher</a:t>
            </a: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080443"/>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92392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pic>
        <p:nvPicPr>
          <p:cNvPr id="8" name="Picture 7"/>
          <p:cNvPicPr>
            <a:picLocks noChangeAspect="1"/>
          </p:cNvPicPr>
          <p:nvPr/>
        </p:nvPicPr>
        <p:blipFill>
          <a:blip r:embed="rId5"/>
          <a:stretch>
            <a:fillRect/>
          </a:stretch>
        </p:blipFill>
        <p:spPr>
          <a:xfrm>
            <a:off x="107504" y="1700808"/>
            <a:ext cx="8987484" cy="4968552"/>
          </a:xfrm>
          <a:prstGeom prst="rect">
            <a:avLst/>
          </a:prstGeom>
        </p:spPr>
      </p:pic>
      <p:cxnSp>
        <p:nvCxnSpPr>
          <p:cNvPr id="3" name="Straight Connector 2"/>
          <p:cNvCxnSpPr/>
          <p:nvPr/>
        </p:nvCxnSpPr>
        <p:spPr>
          <a:xfrm>
            <a:off x="251520" y="2682266"/>
            <a:ext cx="8712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3048" y="3046318"/>
            <a:ext cx="8712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7840" y="5763492"/>
            <a:ext cx="8712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91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7778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4544888" y="1556792"/>
            <a:ext cx="4635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000" b="1" i="0" dirty="0" smtClean="0"/>
              <a:t>Subgroup analysis: characteristics of high-risk </a:t>
            </a:r>
            <a:r>
              <a:rPr lang="en-GB" altLang="it-IT" sz="2000" b="1" dirty="0" smtClean="0"/>
              <a:t>vs</a:t>
            </a:r>
            <a:r>
              <a:rPr lang="en-GB" altLang="it-IT" sz="2000" b="1" i="0" dirty="0" smtClean="0"/>
              <a:t> low-risk women</a:t>
            </a:r>
            <a:endParaRPr lang="en-GB" altLang="it-IT" sz="2000" b="1" i="0" dirty="0"/>
          </a:p>
        </p:txBody>
      </p:sp>
      <p:sp>
        <p:nvSpPr>
          <p:cNvPr id="6" name="Text Box 35"/>
          <p:cNvSpPr txBox="1">
            <a:spLocks noChangeArrowheads="1"/>
          </p:cNvSpPr>
          <p:nvPr/>
        </p:nvSpPr>
        <p:spPr bwMode="auto">
          <a:xfrm>
            <a:off x="5257800" y="2928134"/>
            <a:ext cx="36576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None/>
            </a:pPr>
            <a:r>
              <a:rPr lang="en-US" altLang="it-IT" sz="1600" i="0" dirty="0" smtClean="0"/>
              <a:t>Low-risk pregnancies: 828</a:t>
            </a:r>
          </a:p>
          <a:p>
            <a:pPr>
              <a:spcBef>
                <a:spcPct val="0"/>
              </a:spcBef>
              <a:spcAft>
                <a:spcPts val="600"/>
              </a:spcAft>
              <a:buNone/>
            </a:pPr>
            <a:r>
              <a:rPr lang="en-US" altLang="it-IT" sz="1600" i="0" dirty="0" smtClean="0"/>
              <a:t>High-risk pregnancies: 174</a:t>
            </a:r>
          </a:p>
          <a:p>
            <a:pPr>
              <a:spcBef>
                <a:spcPct val="0"/>
              </a:spcBef>
              <a:spcAft>
                <a:spcPts val="600"/>
              </a:spcAft>
              <a:buNone/>
            </a:pPr>
            <a:endParaRPr lang="en-US" altLang="it-IT" sz="1600" i="0" dirty="0" smtClean="0"/>
          </a:p>
          <a:p>
            <a:pPr>
              <a:spcBef>
                <a:spcPct val="0"/>
              </a:spcBef>
              <a:spcAft>
                <a:spcPts val="600"/>
              </a:spcAft>
              <a:buNone/>
            </a:pPr>
            <a:r>
              <a:rPr lang="en-US" altLang="it-IT" sz="1600" i="0" dirty="0" smtClean="0"/>
              <a:t>Compared to women with a low-risk pregnancy, women with a high-risk pregnancy were:</a:t>
            </a:r>
          </a:p>
          <a:p>
            <a:pPr>
              <a:spcBef>
                <a:spcPct val="0"/>
              </a:spcBef>
              <a:spcAft>
                <a:spcPts val="600"/>
              </a:spcAft>
            </a:pPr>
            <a:r>
              <a:rPr lang="en-US" altLang="it-IT" sz="1600" i="0" dirty="0" smtClean="0"/>
              <a:t>  older (</a:t>
            </a:r>
            <a:r>
              <a:rPr lang="en-US" altLang="it-IT" sz="1600" dirty="0" smtClean="0"/>
              <a:t>P</a:t>
            </a:r>
            <a:r>
              <a:rPr lang="en-US" altLang="it-IT" sz="1600" i="0" dirty="0" smtClean="0"/>
              <a:t>=0.03)</a:t>
            </a:r>
          </a:p>
          <a:p>
            <a:pPr>
              <a:spcBef>
                <a:spcPct val="0"/>
              </a:spcBef>
              <a:spcAft>
                <a:spcPts val="600"/>
              </a:spcAft>
            </a:pPr>
            <a:r>
              <a:rPr lang="en-US" altLang="it-IT" sz="1600" i="0" dirty="0" smtClean="0"/>
              <a:t>  shorter (</a:t>
            </a:r>
            <a:r>
              <a:rPr lang="en-US" altLang="it-IT" sz="1600" dirty="0" smtClean="0"/>
              <a:t>P</a:t>
            </a:r>
            <a:r>
              <a:rPr lang="en-US" altLang="it-IT" sz="1600" i="0" dirty="0" smtClean="0"/>
              <a:t>=0.02) </a:t>
            </a:r>
          </a:p>
          <a:p>
            <a:pPr>
              <a:spcBef>
                <a:spcPct val="0"/>
              </a:spcBef>
              <a:spcAft>
                <a:spcPts val="600"/>
              </a:spcAft>
            </a:pPr>
            <a:r>
              <a:rPr lang="en-US" altLang="it-IT" sz="1600" i="0" dirty="0" smtClean="0"/>
              <a:t>  more overweight (</a:t>
            </a:r>
            <a:r>
              <a:rPr lang="en-US" altLang="it-IT" sz="1600" dirty="0" smtClean="0"/>
              <a:t>P</a:t>
            </a:r>
            <a:r>
              <a:rPr lang="en-US" altLang="it-IT" sz="1600" i="0" dirty="0" smtClean="0"/>
              <a:t>&lt;0.01)</a:t>
            </a:r>
          </a:p>
          <a:p>
            <a:pPr>
              <a:spcBef>
                <a:spcPct val="0"/>
              </a:spcBef>
              <a:spcAft>
                <a:spcPts val="600"/>
              </a:spcAft>
            </a:pPr>
            <a:r>
              <a:rPr lang="en-US" altLang="it-IT" sz="1600" i="0" dirty="0" smtClean="0"/>
              <a:t>  at earlier gestations (</a:t>
            </a:r>
            <a:r>
              <a:rPr lang="en-US" altLang="it-IT" sz="1600" dirty="0" smtClean="0"/>
              <a:t>P</a:t>
            </a:r>
            <a:r>
              <a:rPr lang="en-US" altLang="it-IT" sz="1600" i="0" dirty="0" smtClean="0"/>
              <a:t>&lt;0.01)</a:t>
            </a:r>
            <a:endParaRPr lang="en-US" altLang="it-IT" sz="2000" i="0" dirty="0" smtClean="0"/>
          </a:p>
        </p:txBody>
      </p:sp>
      <p:sp>
        <p:nvSpPr>
          <p:cNvPr id="7" name="Text Box 5"/>
          <p:cNvSpPr txBox="1">
            <a:spLocks noChangeArrowheads="1"/>
          </p:cNvSpPr>
          <p:nvPr/>
        </p:nvSpPr>
        <p:spPr bwMode="auto">
          <a:xfrm>
            <a:off x="0" y="8382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pic>
        <p:nvPicPr>
          <p:cNvPr id="4198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30464" t="16760" r="31919" b="9871"/>
          <a:stretch/>
        </p:blipFill>
        <p:spPr bwMode="auto">
          <a:xfrm>
            <a:off x="107504" y="1556792"/>
            <a:ext cx="452862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high-risk </a:t>
            </a:r>
            <a:r>
              <a:rPr lang="en-GB" altLang="it-IT" sz="2400" b="1" dirty="0" smtClean="0"/>
              <a:t>vs</a:t>
            </a:r>
            <a:r>
              <a:rPr lang="en-GB" altLang="it-IT" sz="2400" b="1" i="0" dirty="0" smtClean="0"/>
              <a:t> low-risk pregnancies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685800" y="24384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rPr>
              <a:t>In low-risk </a:t>
            </a:r>
            <a:r>
              <a:rPr lang="en-US" sz="2000" b="1" i="0" kern="0" dirty="0" smtClean="0">
                <a:latin typeface="+mn-lt"/>
              </a:rPr>
              <a:t>pregnancies</a:t>
            </a:r>
            <a:endParaRPr kumimoji="0" lang="en-US" sz="2000" b="1" i="0" u="none" strike="noStrike" kern="0" cap="none" spc="0" normalizeH="0" baseline="0" noProof="0" dirty="0" smtClean="0">
              <a:ln>
                <a:noFill/>
              </a:ln>
              <a:solidFill>
                <a:schemeClr val="tx1"/>
              </a:solidFill>
              <a:effectLst/>
              <a:uLnTx/>
              <a:uFillTx/>
              <a:latin typeface="+mn-lt"/>
            </a:endParaRPr>
          </a:p>
          <a:p>
            <a:pPr marL="800100" lvl="1" indent="-342900">
              <a:spcBef>
                <a:spcPct val="20000"/>
              </a:spcBef>
              <a:buFontTx/>
              <a:buChar char="•"/>
              <a:defRPr/>
            </a:pPr>
            <a:r>
              <a:rPr lang="en-US" i="0" u="sng" kern="0" noProof="0" dirty="0" smtClean="0">
                <a:latin typeface="+mn-lt"/>
              </a:rPr>
              <a:t>I</a:t>
            </a:r>
            <a:r>
              <a:rPr kumimoji="0" lang="en-US" b="0" i="0" u="sng" strike="noStrike" kern="0" cap="none" spc="0" normalizeH="0" baseline="0" noProof="0" dirty="0" smtClean="0">
                <a:ln>
                  <a:noFill/>
                </a:ln>
                <a:solidFill>
                  <a:schemeClr val="tx1"/>
                </a:solidFill>
                <a:effectLst/>
                <a:uLnTx/>
                <a:uFillTx/>
                <a:latin typeface="+mn-lt"/>
              </a:rPr>
              <a:t>ncreased diagnosis of oligohydramnios </a:t>
            </a:r>
            <a:r>
              <a:rPr lang="en-US" i="0" u="sng" kern="0" noProof="0" dirty="0" smtClean="0">
                <a:latin typeface="+mn-lt"/>
              </a:rPr>
              <a:t>using</a:t>
            </a:r>
            <a:r>
              <a:rPr kumimoji="0" lang="en-US" b="0" i="0" u="sng" strike="noStrike" kern="0" cap="none" spc="0" normalizeH="0" baseline="0" noProof="0" dirty="0" smtClean="0">
                <a:ln>
                  <a:noFill/>
                </a:ln>
                <a:solidFill>
                  <a:schemeClr val="tx1"/>
                </a:solidFill>
                <a:effectLst/>
                <a:uLnTx/>
                <a:uFillTx/>
                <a:latin typeface="+mn-lt"/>
              </a:rPr>
              <a:t> AFI</a:t>
            </a:r>
            <a:r>
              <a:rPr kumimoji="0" lang="en-US" b="0" i="0" u="none" strike="noStrike" kern="0" cap="none" spc="0" normalizeH="0" baseline="0" noProof="0" dirty="0" smtClean="0">
                <a:ln>
                  <a:noFill/>
                </a:ln>
                <a:solidFill>
                  <a:schemeClr val="tx1"/>
                </a:solidFill>
                <a:effectLst/>
                <a:uLnTx/>
                <a:uFillTx/>
                <a:latin typeface="+mn-lt"/>
              </a:rPr>
              <a:t>                     9.9% </a:t>
            </a:r>
            <a:r>
              <a:rPr kumimoji="0" lang="en-US" b="0" u="none" strike="noStrike" kern="0" cap="none" spc="0" normalizeH="0" baseline="0" noProof="0" dirty="0" smtClean="0">
                <a:ln>
                  <a:noFill/>
                </a:ln>
                <a:solidFill>
                  <a:schemeClr val="tx1"/>
                </a:solidFill>
                <a:effectLst/>
                <a:uLnTx/>
                <a:uFillTx/>
                <a:latin typeface="+mn-lt"/>
              </a:rPr>
              <a:t>vs</a:t>
            </a:r>
            <a:r>
              <a:rPr kumimoji="0" lang="en-US" b="0" i="0" u="none" strike="noStrike" kern="0" cap="none" spc="0" normalizeH="0" baseline="0" noProof="0" dirty="0" smtClean="0">
                <a:ln>
                  <a:noFill/>
                </a:ln>
                <a:solidFill>
                  <a:schemeClr val="tx1"/>
                </a:solidFill>
                <a:effectLst/>
                <a:uLnTx/>
                <a:uFillTx/>
                <a:latin typeface="+mn-lt"/>
              </a:rPr>
              <a:t> 2.0%; RR 5.03 (</a:t>
            </a:r>
            <a:r>
              <a:rPr lang="en-US" i="0" dirty="0" smtClean="0"/>
              <a:t>95% CI, 2.39–10.58)</a:t>
            </a:r>
            <a:r>
              <a:rPr kumimoji="0" lang="en-US" b="0" i="0" u="none" strike="noStrike" kern="0" cap="none" spc="0" normalizeH="0" baseline="0" noProof="0" dirty="0" smtClean="0">
                <a:ln>
                  <a:noFill/>
                </a:ln>
                <a:solidFill>
                  <a:schemeClr val="tx1"/>
                </a:solidFill>
                <a:effectLst/>
                <a:uLnTx/>
                <a:uFillTx/>
                <a:latin typeface="+mn-lt"/>
              </a:rPr>
              <a:t>)</a:t>
            </a:r>
          </a:p>
          <a:p>
            <a:pPr marL="800100" lvl="1" indent="-342900">
              <a:spcBef>
                <a:spcPct val="20000"/>
              </a:spcBef>
              <a:buFontTx/>
              <a:buChar char="•"/>
              <a:defRPr/>
            </a:pPr>
            <a:r>
              <a:rPr lang="en-US" i="0" u="sng" dirty="0" smtClean="0"/>
              <a:t>More labor inductions for oligohydramnios using AFI</a:t>
            </a:r>
            <a:r>
              <a:rPr lang="en-US" i="0" dirty="0" smtClean="0"/>
              <a:t>                15.3% </a:t>
            </a:r>
            <a:r>
              <a:rPr lang="en-US" dirty="0" smtClean="0"/>
              <a:t>vs</a:t>
            </a:r>
            <a:r>
              <a:rPr lang="en-US" i="0" dirty="0" smtClean="0"/>
              <a:t> 3.9%; RR, 3.89 (95% CI, 1.84–8.27))</a:t>
            </a:r>
          </a:p>
          <a:p>
            <a:pPr marL="800100" lvl="1" indent="-342900">
              <a:spcBef>
                <a:spcPct val="20000"/>
              </a:spcBef>
              <a:buFontTx/>
              <a:buChar char="•"/>
              <a:defRPr/>
            </a:pPr>
            <a:r>
              <a:rPr lang="en-US" i="0" u="sng" kern="0" dirty="0" smtClean="0"/>
              <a:t>More cases of </a:t>
            </a:r>
            <a:r>
              <a:rPr lang="en-US" i="0" u="sng" dirty="0" smtClean="0"/>
              <a:t>arterial pH &lt; 7.10 seen in SDP</a:t>
            </a:r>
            <a:r>
              <a:rPr lang="en-US" i="0" dirty="0" smtClean="0"/>
              <a:t>                            3.5% </a:t>
            </a:r>
            <a:r>
              <a:rPr lang="en-US" dirty="0" smtClean="0"/>
              <a:t>vs</a:t>
            </a:r>
            <a:r>
              <a:rPr lang="en-US" i="0" dirty="0" smtClean="0"/>
              <a:t> 1.2%; RR, 0.34 (95% CI, 0.12–0.94))</a:t>
            </a:r>
          </a:p>
          <a:p>
            <a:pPr marL="800100" lvl="1" indent="-342900">
              <a:spcBef>
                <a:spcPct val="20000"/>
              </a:spcBef>
              <a:buFontTx/>
              <a:buChar char="•"/>
              <a:defRPr/>
            </a:pPr>
            <a:endParaRPr kumimoji="0" lang="en-US"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b="1" i="0" kern="0" dirty="0" smtClean="0"/>
              <a:t>In high-risk pregnancies</a:t>
            </a:r>
          </a:p>
          <a:p>
            <a:pPr marL="800100" lvl="1" indent="-342900">
              <a:spcBef>
                <a:spcPct val="20000"/>
              </a:spcBef>
              <a:buFontTx/>
              <a:buChar char="•"/>
              <a:defRPr/>
            </a:pPr>
            <a:r>
              <a:rPr lang="en-US" i="0" kern="0" dirty="0" smtClean="0"/>
              <a:t>None of the above findings were significantly different between the AFI and SDP groups</a:t>
            </a:r>
            <a:endParaRPr lang="en-US" i="0" dirty="0" smtClean="0"/>
          </a:p>
          <a:p>
            <a:pPr marL="800100" lvl="1" indent="-342900">
              <a:spcBef>
                <a:spcPct val="20000"/>
              </a:spcBef>
              <a:buFontTx/>
              <a:buChar char="•"/>
              <a:defRPr/>
            </a:pPr>
            <a:r>
              <a:rPr lang="en-US" i="0" dirty="0" smtClean="0"/>
              <a:t>The only significant difference between AFI and SDP groups was a </a:t>
            </a:r>
            <a:r>
              <a:rPr lang="en-US" i="0" u="sng" dirty="0" smtClean="0"/>
              <a:t>lower arterial pH in the AFI group </a:t>
            </a:r>
            <a:r>
              <a:rPr lang="en-US" i="0" dirty="0" smtClean="0"/>
              <a:t>(7.25 ± 0.08 </a:t>
            </a:r>
            <a:r>
              <a:rPr lang="en-US" dirty="0" smtClean="0"/>
              <a:t>vs</a:t>
            </a:r>
            <a:r>
              <a:rPr lang="en-US" i="0" dirty="0" smtClean="0"/>
              <a:t> 7.28 ± 0.07)</a:t>
            </a:r>
            <a:endParaRPr lang="en-US" i="0" kern="0" dirty="0" smtClean="0"/>
          </a:p>
          <a:p>
            <a:endParaRPr lang="en-US" i="0" kern="0" dirty="0" smtClean="0">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228600" y="2272129"/>
            <a:ext cx="86423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i="0" dirty="0" smtClean="0"/>
              <a:t>Neither the AFI nor SDP technique was superior in predicting adverse pregnancy outcome.</a:t>
            </a:r>
          </a:p>
          <a:p>
            <a:pPr marL="285750" indent="-285750" eaLnBrk="1" hangingPunct="1">
              <a:spcBef>
                <a:spcPct val="0"/>
              </a:spcBef>
              <a:spcAft>
                <a:spcPts val="1200"/>
              </a:spcAft>
              <a:defRPr/>
            </a:pPr>
            <a:r>
              <a:rPr lang="en-US" sz="1800" i="0" dirty="0" smtClean="0"/>
              <a:t>Using AFI method resulted in increased diagnoses of oligohydramnios, and subsequent induction of labor for </a:t>
            </a:r>
            <a:r>
              <a:rPr lang="en-US" sz="1800" i="0" dirty="0" err="1" smtClean="0"/>
              <a:t>oligohydramnios</a:t>
            </a:r>
            <a:r>
              <a:rPr lang="en-US" sz="1800" i="0" dirty="0" smtClean="0"/>
              <a:t>.</a:t>
            </a:r>
          </a:p>
          <a:p>
            <a:pPr marL="285750" indent="-285750" eaLnBrk="1" hangingPunct="1">
              <a:spcBef>
                <a:spcPct val="0"/>
              </a:spcBef>
              <a:spcAft>
                <a:spcPts val="1200"/>
              </a:spcAft>
              <a:defRPr/>
            </a:pPr>
            <a:r>
              <a:rPr lang="en-US" sz="1800" i="0" dirty="0" smtClean="0"/>
              <a:t>Abnormal </a:t>
            </a:r>
            <a:r>
              <a:rPr lang="en-US" sz="1800" i="0" dirty="0"/>
              <a:t>CTG was seen more often using AFI compared to SDP technique. </a:t>
            </a:r>
            <a:endParaRPr lang="en-US" sz="1800" i="0" dirty="0" smtClean="0"/>
          </a:p>
          <a:p>
            <a:pPr marL="285750" indent="-285750" eaLnBrk="1" hangingPunct="1">
              <a:spcBef>
                <a:spcPct val="0"/>
              </a:spcBef>
              <a:spcAft>
                <a:spcPts val="1200"/>
              </a:spcAft>
              <a:defRPr/>
            </a:pPr>
            <a:r>
              <a:rPr lang="en-US" sz="1800" i="0" u="sng" dirty="0" smtClean="0"/>
              <a:t>In low-risk pregnancies</a:t>
            </a:r>
            <a:r>
              <a:rPr lang="en-US" sz="1800" i="0" dirty="0" smtClean="0"/>
              <a:t>, the rate of oligohydramnios was higher with AFI compared to SDP measurement, but this was not significantly higher in high-risk pregnancies - possibly due to smaller sample size in the group.</a:t>
            </a:r>
          </a:p>
          <a:p>
            <a:pPr marL="285750" indent="-285750" eaLnBrk="1" hangingPunct="1">
              <a:spcBef>
                <a:spcPct val="0"/>
              </a:spcBef>
              <a:spcAft>
                <a:spcPts val="1200"/>
              </a:spcAft>
              <a:defRPr/>
            </a:pPr>
            <a:r>
              <a:rPr lang="en-US" sz="1800" i="0" u="sng" dirty="0" smtClean="0"/>
              <a:t>In low-risk pregnancies</a:t>
            </a:r>
            <a:r>
              <a:rPr lang="en-US" sz="1800" i="0" dirty="0" smtClean="0"/>
              <a:t>, an umbilical arterial pH &lt; 7.10 was found more often when SDP technique was used. Since arterial base excess &lt; –12.0 and 5-min Apgar score &lt; 7 were not different between groups, this finding was not considered clinically relevant. </a:t>
            </a:r>
          </a:p>
        </p:txBody>
      </p:sp>
      <p:sp>
        <p:nvSpPr>
          <p:cNvPr id="33796" name="Rectangle 1"/>
          <p:cNvSpPr>
            <a:spLocks noChangeArrowheads="1"/>
          </p:cNvSpPr>
          <p:nvPr/>
        </p:nvSpPr>
        <p:spPr bwMode="auto">
          <a:xfrm>
            <a:off x="3733800" y="1600200"/>
            <a:ext cx="2103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a:t>Discussion</a:t>
            </a:r>
            <a:endParaRPr lang="en-GB" altLang="it-IT" sz="2400" dirty="0"/>
          </a:p>
        </p:txBody>
      </p:sp>
      <p:sp>
        <p:nvSpPr>
          <p:cNvPr id="8"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2590801"/>
            <a:ext cx="8458200" cy="407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en-US" sz="1800" i="0" dirty="0" smtClean="0"/>
              <a:t>A Cochrane review similarly showed  </a:t>
            </a:r>
          </a:p>
          <a:p>
            <a:pPr marL="1028700" lvl="1" eaLnBrk="1" hangingPunct="1">
              <a:spcBef>
                <a:spcPct val="0"/>
              </a:spcBef>
              <a:spcAft>
                <a:spcPts val="600"/>
              </a:spcAft>
              <a:defRPr/>
            </a:pPr>
            <a:r>
              <a:rPr lang="en-US" sz="1800" i="0" dirty="0" smtClean="0"/>
              <a:t>AFI method for fetal surveillance increased the risk for induction of labor (RR, 1.92 (95% CI, 1.50–2.46); 4 trials; 2138 pregnancies)</a:t>
            </a:r>
          </a:p>
          <a:p>
            <a:pPr marL="1028700" lvl="1" eaLnBrk="1" hangingPunct="1">
              <a:spcBef>
                <a:spcPct val="0"/>
              </a:spcBef>
              <a:spcAft>
                <a:spcPts val="600"/>
              </a:spcAft>
              <a:defRPr/>
            </a:pPr>
            <a:r>
              <a:rPr lang="en-US" sz="1800" i="0" dirty="0" smtClean="0"/>
              <a:t>there was no difference between the two groups for rate of admission to NICU (RR, 1.04 (95% CI, 0.85–1.26); 5 trials; 3226 babies)</a:t>
            </a:r>
          </a:p>
          <a:p>
            <a:pPr marL="1028700" lvl="1" eaLnBrk="1" hangingPunct="1">
              <a:spcBef>
                <a:spcPct val="0"/>
              </a:spcBef>
              <a:spcAft>
                <a:spcPts val="600"/>
              </a:spcAft>
              <a:defRPr/>
            </a:pPr>
            <a:endParaRPr lang="en-US" sz="1800" i="0" dirty="0" smtClean="0"/>
          </a:p>
          <a:p>
            <a:pPr marL="285750" indent="-285750" eaLnBrk="1" hangingPunct="1">
              <a:spcBef>
                <a:spcPct val="0"/>
              </a:spcBef>
              <a:spcAft>
                <a:spcPts val="600"/>
              </a:spcAft>
              <a:defRPr/>
            </a:pPr>
            <a:r>
              <a:rPr lang="en-US" sz="1800" i="0" dirty="0" smtClean="0"/>
              <a:t>The Cochrane review also found increased risk of Cesarean section for fetal distress when AFI technique is used (RR, 1.46 (95% CI, 1.08–1.96)). This study found increased risk of abnormal CTG but not Cesarean section.</a:t>
            </a:r>
          </a:p>
          <a:p>
            <a:pPr marL="1028700" lvl="1" eaLnBrk="1" hangingPunct="1">
              <a:spcBef>
                <a:spcPct val="0"/>
              </a:spcBef>
              <a:spcAft>
                <a:spcPts val="600"/>
              </a:spcAft>
              <a:defRPr/>
            </a:pPr>
            <a:r>
              <a:rPr lang="en-US" sz="1800" i="0" dirty="0" smtClean="0"/>
              <a:t>As there were more women with gestational diabetes and previous Cesarean section in the SDP group,  it remains possible that Cesarean-section rate could have been higher in this study in the AFI group if these risk factors were balanced in the two groups.</a:t>
            </a:r>
          </a:p>
        </p:txBody>
      </p:sp>
      <p:sp>
        <p:nvSpPr>
          <p:cNvPr id="6" name="Rectangle 1"/>
          <p:cNvSpPr>
            <a:spLocks noChangeArrowheads="1"/>
          </p:cNvSpPr>
          <p:nvPr/>
        </p:nvSpPr>
        <p:spPr bwMode="auto">
          <a:xfrm>
            <a:off x="762000" y="1752600"/>
            <a:ext cx="7694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smtClean="0"/>
              <a:t>Discussion: comparison with other studies</a:t>
            </a:r>
            <a:endParaRPr lang="en-GB" altLang="it-IT" sz="2400" dirty="0"/>
          </a:p>
        </p:txBody>
      </p:sp>
      <p:sp>
        <p:nvSpPr>
          <p:cNvPr id="7"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9050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Conclusions</a:t>
            </a:r>
          </a:p>
        </p:txBody>
      </p:sp>
      <p:sp>
        <p:nvSpPr>
          <p:cNvPr id="6"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457200" y="2971800"/>
            <a:ext cx="815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i="0" dirty="0" smtClean="0"/>
              <a:t>Use of the AFI method in routine obstetric assessment resulted in more women being diagnosed with oligohydramnios and being induced for an abnormal amniotic fluid volume without improving the perinatal outcome. </a:t>
            </a: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i="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i="0" dirty="0" smtClean="0"/>
              <a:t>The SDP method is therefore the favorable method to estimate amniotic fluid volume, especially in a population with low-risk pregnancies.</a:t>
            </a:r>
            <a:endParaRPr kumimoji="0" lang="en-US" sz="4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913" y="3645024"/>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9" name="Segnaposto contenuto 2"/>
          <p:cNvSpPr txBox="1">
            <a:spLocks/>
          </p:cNvSpPr>
          <p:nvPr/>
        </p:nvSpPr>
        <p:spPr bwMode="auto">
          <a:xfrm>
            <a:off x="228600" y="4419600"/>
            <a:ext cx="863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it-IT" sz="2000" i="0" dirty="0" smtClean="0"/>
              <a:t>Should the use of AFI technique for assessment of amniotic fluid volume be abandoned, for both low- and high-risk pregnancies?</a:t>
            </a:r>
          </a:p>
          <a:p>
            <a:pPr eaLnBrk="1" hangingPunct="1">
              <a:spcBef>
                <a:spcPct val="0"/>
              </a:spcBef>
            </a:pPr>
            <a:endParaRPr lang="en-US" altLang="it-IT" sz="2000" i="0" dirty="0" smtClean="0"/>
          </a:p>
          <a:p>
            <a:pPr eaLnBrk="1" hangingPunct="1">
              <a:spcBef>
                <a:spcPct val="0"/>
              </a:spcBef>
            </a:pPr>
            <a:r>
              <a:rPr lang="en-GB" altLang="it-IT" sz="2000" i="0" dirty="0" smtClean="0"/>
              <a:t>What is the clinical significance of increased rate of abnormal CTG seen with the AFI method in this study and increased Cesarean sections for fetal distress in the Cochrane review? Could AFI be identifying a more vulnerable population of babies?</a:t>
            </a:r>
            <a:endParaRPr lang="it-IT" altLang="it-IT" sz="2000" i="0" dirty="0" smtClean="0"/>
          </a:p>
          <a:p>
            <a:pPr eaLnBrk="1" hangingPunct="1">
              <a:spcBef>
                <a:spcPct val="0"/>
              </a:spcBef>
              <a:buNone/>
            </a:pPr>
            <a:endParaRPr lang="en-US" altLang="it-IT" sz="2000" i="0" dirty="0" smtClean="0"/>
          </a:p>
        </p:txBody>
      </p:sp>
      <p:sp>
        <p:nvSpPr>
          <p:cNvPr id="10" name="Rectangle 9"/>
          <p:cNvSpPr>
            <a:spLocks noChangeArrowheads="1"/>
          </p:cNvSpPr>
          <p:nvPr/>
        </p:nvSpPr>
        <p:spPr bwMode="auto">
          <a:xfrm>
            <a:off x="457200" y="2514600"/>
            <a:ext cx="820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2000" i="0" dirty="0" smtClean="0"/>
              <a:t>There is a need to explore alternative methods for amniotic fluid volume assessment that have better correlation with adverse pregnancy outcomes.</a:t>
            </a:r>
          </a:p>
        </p:txBody>
      </p:sp>
      <p:sp>
        <p:nvSpPr>
          <p:cNvPr id="11" name="TextBox 1"/>
          <p:cNvSpPr txBox="1">
            <a:spLocks noChangeArrowheads="1"/>
          </p:cNvSpPr>
          <p:nvPr/>
        </p:nvSpPr>
        <p:spPr bwMode="auto">
          <a:xfrm>
            <a:off x="1295400" y="18288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Future perspectives</a:t>
            </a:r>
          </a:p>
        </p:txBody>
      </p:sp>
      <p:sp>
        <p:nvSpPr>
          <p:cNvPr id="13"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969676"/>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Introduction</a:t>
            </a:r>
          </a:p>
        </p:txBody>
      </p:sp>
      <p:sp>
        <p:nvSpPr>
          <p:cNvPr id="12" name="Segnaposto contenuto 2"/>
          <p:cNvSpPr txBox="1">
            <a:spLocks/>
          </p:cNvSpPr>
          <p:nvPr/>
        </p:nvSpPr>
        <p:spPr bwMode="auto">
          <a:xfrm>
            <a:off x="228600" y="2730624"/>
            <a:ext cx="8763000" cy="336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pPr>
            <a:r>
              <a:rPr lang="en-US" sz="2000" i="0" dirty="0" smtClean="0"/>
              <a:t>Amniotic fluid volume is an integral part of assessment of fetal wellbeing.</a:t>
            </a:r>
          </a:p>
          <a:p>
            <a:pPr>
              <a:lnSpc>
                <a:spcPct val="120000"/>
              </a:lnSpc>
            </a:pPr>
            <a:r>
              <a:rPr lang="en-US" sz="2000" i="0" dirty="0"/>
              <a:t>E</a:t>
            </a:r>
            <a:r>
              <a:rPr lang="en-US" sz="2000" i="0" dirty="0" smtClean="0"/>
              <a:t>stimation of amniotic fluid volume is carried out by measuring either amniotic fluid index (AFI) or single deepest vertical pocket (SDP).</a:t>
            </a:r>
          </a:p>
          <a:p>
            <a:pPr>
              <a:lnSpc>
                <a:spcPct val="120000"/>
              </a:lnSpc>
            </a:pPr>
            <a:r>
              <a:rPr lang="en-US" sz="2000" i="0" dirty="0"/>
              <a:t>N</a:t>
            </a:r>
            <a:r>
              <a:rPr lang="en-US" sz="2000" i="0" dirty="0" smtClean="0"/>
              <a:t>o consensus on the best method to assess amniotic fluid volume.</a:t>
            </a:r>
          </a:p>
          <a:p>
            <a:pPr>
              <a:lnSpc>
                <a:spcPct val="120000"/>
              </a:lnSpc>
            </a:pPr>
            <a:r>
              <a:rPr lang="en-US" sz="2000" i="0" dirty="0" smtClean="0"/>
              <a:t>RCTs in high-risk, post-term and intrapartum women show that both techniques are poor predictors of adverse pregnancy outcome.</a:t>
            </a:r>
          </a:p>
          <a:p>
            <a:pPr>
              <a:lnSpc>
                <a:spcPct val="120000"/>
              </a:lnSpc>
            </a:pPr>
            <a:r>
              <a:rPr lang="en-US" sz="2000" i="0" dirty="0" smtClean="0"/>
              <a:t>There is less knowledge on the usefulness of these techniques in low-risk and term pregnancies</a:t>
            </a:r>
            <a:r>
              <a:rPr lang="en-US" sz="2000" dirty="0" smtClean="0"/>
              <a:t>.</a:t>
            </a:r>
            <a:endParaRPr lang="en-US" sz="2000" i="0" dirty="0" smtClean="0"/>
          </a:p>
        </p:txBody>
      </p:sp>
      <p:sp>
        <p:nvSpPr>
          <p:cNvPr id="21511"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t>
            </a:r>
            <a:r>
              <a:rPr lang="de-DE" altLang="it-IT" sz="1400" dirty="0">
                <a:solidFill>
                  <a:schemeClr val="bg1"/>
                </a:solidFill>
              </a:rPr>
              <a:t>al.</a:t>
            </a:r>
            <a:r>
              <a:rPr lang="en-GB" altLang="it-IT" sz="1400" dirty="0">
                <a:solidFill>
                  <a:schemeClr val="bg1"/>
                </a:solidFill>
              </a:rPr>
              <a:t>, UOG </a:t>
            </a:r>
            <a:r>
              <a:rPr lang="en-GB" altLang="it-IT" sz="1400" dirty="0" smtClean="0">
                <a:solidFill>
                  <a:schemeClr val="bg1"/>
                </a:solidFill>
              </a:rPr>
              <a:t>2016</a:t>
            </a:r>
            <a:endParaRPr lang="en-GB" altLang="it-IT"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3048000" y="2057400"/>
            <a:ext cx="3001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smtClean="0">
                <a:solidFill>
                  <a:srgbClr val="000000"/>
                </a:solidFill>
              </a:rPr>
              <a:t>Aim of the study</a:t>
            </a:r>
            <a:endParaRPr lang="en-GB" altLang="it-IT" sz="2800" b="1" i="0" dirty="0">
              <a:solidFill>
                <a:srgbClr val="000000"/>
              </a:solidFill>
            </a:endParaRPr>
          </a:p>
        </p:txBody>
      </p:sp>
      <p:sp>
        <p:nvSpPr>
          <p:cNvPr id="8" name="Text Box 5"/>
          <p:cNvSpPr txBox="1">
            <a:spLocks noChangeArrowheads="1"/>
          </p:cNvSpPr>
          <p:nvPr/>
        </p:nvSpPr>
        <p:spPr bwMode="auto">
          <a:xfrm>
            <a:off x="0" y="1052513"/>
            <a:ext cx="9143999"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i="0" dirty="0" smtClean="0">
                <a:solidFill>
                  <a:schemeClr val="bg1"/>
                </a:solidFill>
              </a:rPr>
              <a:t>SDP or AFI as evaluation test</a:t>
            </a:r>
          </a:p>
          <a:p>
            <a:pPr algn="ctr" eaLnBrk="1" hangingPunct="1">
              <a:spcBef>
                <a:spcPct val="0"/>
              </a:spcBef>
              <a:buFontTx/>
              <a:buNone/>
            </a:pPr>
            <a:r>
              <a:rPr lang="de-DE" altLang="it-IT" sz="1200" dirty="0" smtClean="0">
                <a:solidFill>
                  <a:schemeClr val="bg1"/>
                </a:solidFill>
              </a:rPr>
              <a:t>S Kehl et al.</a:t>
            </a:r>
            <a:r>
              <a:rPr lang="en-GB" altLang="it-IT" sz="1200" dirty="0" smtClean="0">
                <a:solidFill>
                  <a:schemeClr val="bg1"/>
                </a:solidFill>
              </a:rPr>
              <a:t>, UOG 2016</a:t>
            </a:r>
            <a:endParaRPr lang="en-GB" altLang="it-IT" sz="1200" dirty="0">
              <a:solidFill>
                <a:schemeClr val="bg1"/>
              </a:solidFill>
            </a:endParaRPr>
          </a:p>
        </p:txBody>
      </p:sp>
      <p:sp>
        <p:nvSpPr>
          <p:cNvPr id="9" name="Segnaposto contenuto 2"/>
          <p:cNvSpPr txBox="1">
            <a:spLocks/>
          </p:cNvSpPr>
          <p:nvPr/>
        </p:nvSpPr>
        <p:spPr bwMode="auto">
          <a:xfrm>
            <a:off x="228600" y="3276600"/>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pPr>
            <a:r>
              <a:rPr lang="en-US" sz="2400" i="0" dirty="0" smtClean="0"/>
              <a:t>To determine, in both high-risk but and low-risk pregnancies, which technique for estimating amniotic fluid volume (AFI or SDP) is the best test to predict adverse pregnancy outcome.</a:t>
            </a:r>
            <a:endParaRPr lang="en-US" sz="2200" i="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57200" y="2625850"/>
            <a:ext cx="8207375" cy="357636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i="0" dirty="0" smtClean="0"/>
              <a:t>Study design</a:t>
            </a:r>
          </a:p>
          <a:p>
            <a:pPr lvl="1"/>
            <a:r>
              <a:rPr lang="en-US" sz="1800" i="0" dirty="0" smtClean="0"/>
              <a:t>Multicenter, open-label RCT </a:t>
            </a:r>
            <a:endParaRPr lang="en-US" sz="2400" i="0" dirty="0" smtClean="0"/>
          </a:p>
          <a:p>
            <a:r>
              <a:rPr lang="en-US" sz="2000" b="1" i="0" dirty="0" smtClean="0"/>
              <a:t>Setting</a:t>
            </a:r>
          </a:p>
          <a:p>
            <a:pPr lvl="1"/>
            <a:r>
              <a:rPr lang="en-US" sz="1800" b="1" i="0" dirty="0" smtClean="0"/>
              <a:t> </a:t>
            </a:r>
            <a:r>
              <a:rPr lang="en-US" sz="1800" i="0" dirty="0" smtClean="0"/>
              <a:t>Four hospitals in Germany (July 2012 to September 2013)</a:t>
            </a:r>
            <a:endParaRPr lang="en-US" sz="2400" i="0" dirty="0" smtClean="0"/>
          </a:p>
          <a:p>
            <a:r>
              <a:rPr lang="en-US" sz="2000" b="1" i="0" dirty="0" smtClean="0"/>
              <a:t>Participants</a:t>
            </a:r>
          </a:p>
          <a:p>
            <a:pPr lvl="1"/>
            <a:r>
              <a:rPr lang="en-US" sz="1800" b="1" i="0" dirty="0" smtClean="0"/>
              <a:t>Included: </a:t>
            </a:r>
            <a:r>
              <a:rPr lang="en-US" sz="1800" i="0" dirty="0" smtClean="0"/>
              <a:t>women with a singleton pregnancy at term and cephalic presentation, presenting for delivery or pre-labor examination. </a:t>
            </a:r>
          </a:p>
          <a:p>
            <a:pPr lvl="1"/>
            <a:r>
              <a:rPr lang="en-US" sz="1800" b="1" i="0" dirty="0" smtClean="0"/>
              <a:t>Excluded: </a:t>
            </a:r>
            <a:r>
              <a:rPr lang="en-US" sz="1800" i="0" dirty="0" smtClean="0"/>
              <a:t>women with primary Cesarean section, premature rupture of the membranes, no ultrasound examination in the last 7 days, structural/chromosomal fetal malformation, intrauterine fetal death, placenta previa or any contraindication to vaginal delivery.</a:t>
            </a:r>
            <a:endParaRPr lang="en-US" sz="1800" b="1" i="0" dirty="0" smtClean="0"/>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457200" y="2348299"/>
            <a:ext cx="8207375" cy="413036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i="0" dirty="0" smtClean="0"/>
              <a:t>Intervention </a:t>
            </a:r>
          </a:p>
          <a:p>
            <a:pPr lvl="1"/>
            <a:r>
              <a:rPr lang="en-US" sz="1800" i="0" dirty="0" smtClean="0"/>
              <a:t>Women randomised to AFI or SDP measurement for estimation of amniotic fluid volume</a:t>
            </a:r>
          </a:p>
          <a:p>
            <a:pPr lvl="1"/>
            <a:r>
              <a:rPr lang="en-US" sz="1800" i="0" dirty="0" smtClean="0"/>
              <a:t>The diagnosis of oligohydramnios (AFI ≤5.0 cm or absence of SDP measuring at least 2 × 1 cm) was followed by labor induction</a:t>
            </a:r>
            <a:endParaRPr lang="en-US" sz="2000" i="0" dirty="0" smtClean="0"/>
          </a:p>
          <a:p>
            <a:r>
              <a:rPr lang="en-US" sz="2000" b="1" i="0" dirty="0" smtClean="0"/>
              <a:t>Primary outcome</a:t>
            </a:r>
          </a:p>
          <a:p>
            <a:pPr lvl="1"/>
            <a:r>
              <a:rPr lang="en-US" sz="1800" i="0" dirty="0" smtClean="0"/>
              <a:t>Postpartum admission to neonatal intensive care unit (NICU)</a:t>
            </a:r>
          </a:p>
          <a:p>
            <a:r>
              <a:rPr lang="en-US" sz="2000" b="1" i="0" dirty="0" smtClean="0"/>
              <a:t>Other outcomes: </a:t>
            </a:r>
          </a:p>
          <a:p>
            <a:pPr lvl="1"/>
            <a:r>
              <a:rPr lang="en-US" sz="1800" i="0" dirty="0" smtClean="0"/>
              <a:t>Rate of perinatal death, oligohydramnios, induction of labor (for oligohydramnios or without specific indication), umbilical artery pH &lt;7.10, 5-min Apgar score &lt;7, meconium-stained amniotic fluid, abnormal cardiotocography, need for </a:t>
            </a:r>
            <a:r>
              <a:rPr lang="en-US" sz="1800" i="0" dirty="0"/>
              <a:t>fetal scalp </a:t>
            </a:r>
            <a:r>
              <a:rPr lang="en-US" sz="1800" i="0" dirty="0" smtClean="0"/>
              <a:t>blood sampling, assisted vaginal delivery and Cesarean section.</a:t>
            </a:r>
          </a:p>
        </p:txBody>
      </p:sp>
      <p:sp>
        <p:nvSpPr>
          <p:cNvPr id="14"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15" name="TextBox 1"/>
          <p:cNvSpPr txBox="1">
            <a:spLocks noChangeArrowheads="1"/>
          </p:cNvSpPr>
          <p:nvPr/>
        </p:nvSpPr>
        <p:spPr bwMode="auto">
          <a:xfrm>
            <a:off x="2819400" y="16764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533400" y="2133600"/>
            <a:ext cx="8207375" cy="439505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i="0" dirty="0" smtClean="0"/>
              <a:t>Randomization</a:t>
            </a:r>
          </a:p>
          <a:p>
            <a:pPr lvl="1"/>
            <a:r>
              <a:rPr lang="en-US" sz="1800" i="0" dirty="0" smtClean="0"/>
              <a:t>Computer-generated 1:1 allocation sequence, consecutively numbered sealed opaque envelopes.</a:t>
            </a:r>
          </a:p>
          <a:p>
            <a:pPr lvl="1"/>
            <a:endParaRPr lang="en-US" sz="1800" i="0" dirty="0" smtClean="0"/>
          </a:p>
          <a:p>
            <a:r>
              <a:rPr lang="en-US" sz="2400" b="1" i="0" dirty="0" smtClean="0"/>
              <a:t>Statistical calculations</a:t>
            </a:r>
          </a:p>
          <a:p>
            <a:pPr lvl="1"/>
            <a:r>
              <a:rPr lang="en-US" sz="1800" i="0" dirty="0" smtClean="0"/>
              <a:t>SAS software, with pre-specified statistical tests,  </a:t>
            </a:r>
            <a:r>
              <a:rPr lang="en-US" sz="1800" dirty="0" smtClean="0"/>
              <a:t>P</a:t>
            </a:r>
            <a:r>
              <a:rPr lang="en-US" sz="1800" i="0" dirty="0" smtClean="0"/>
              <a:t>-value &lt; 0.05 for statistical significance, RR with 95% Confidence Intervals.</a:t>
            </a:r>
          </a:p>
          <a:p>
            <a:pPr lvl="1"/>
            <a:endParaRPr lang="en-US" sz="1800" i="0" dirty="0" smtClean="0"/>
          </a:p>
          <a:p>
            <a:r>
              <a:rPr lang="en-US" sz="2400" b="1" i="0" dirty="0" smtClean="0"/>
              <a:t>Sample size</a:t>
            </a:r>
          </a:p>
          <a:p>
            <a:pPr lvl="1"/>
            <a:r>
              <a:rPr lang="en-US" sz="1800" i="0" dirty="0" smtClean="0"/>
              <a:t>Reduction in rate of postpartum NICU admission from 5% using AFI method to 2.5% with SDP technique needed a sample size of 804 for both groups (assuming α = 0.05, power = 0.80 and equal group sizes). Allowing for attrition, planned enrollment was 500 in each arm.</a:t>
            </a:r>
          </a:p>
        </p:txBody>
      </p:sp>
      <p:sp>
        <p:nvSpPr>
          <p:cNvPr id="8"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77787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31" name="TextBox 1"/>
          <p:cNvSpPr txBox="1">
            <a:spLocks noChangeArrowheads="1"/>
          </p:cNvSpPr>
          <p:nvPr/>
        </p:nvSpPr>
        <p:spPr bwMode="auto">
          <a:xfrm>
            <a:off x="228600" y="14478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flowchart</a:t>
            </a:r>
          </a:p>
        </p:txBody>
      </p:sp>
      <p:sp>
        <p:nvSpPr>
          <p:cNvPr id="9" name="Text Box 5"/>
          <p:cNvSpPr txBox="1">
            <a:spLocks noChangeArrowheads="1"/>
          </p:cNvSpPr>
          <p:nvPr/>
        </p:nvSpPr>
        <p:spPr bwMode="auto">
          <a:xfrm>
            <a:off x="0" y="8382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3" name="Rectangle 2"/>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0" name="Picture 9"/>
          <p:cNvPicPr>
            <a:picLocks noChangeAspect="1"/>
          </p:cNvPicPr>
          <p:nvPr/>
        </p:nvPicPr>
        <p:blipFill>
          <a:blip r:embed="rId5"/>
          <a:stretch>
            <a:fillRect/>
          </a:stretch>
        </p:blipFill>
        <p:spPr>
          <a:xfrm>
            <a:off x="1828800" y="1905000"/>
            <a:ext cx="5245100" cy="4759475"/>
          </a:xfrm>
          <a:prstGeom prst="rect">
            <a:avLst/>
          </a:prstGeom>
        </p:spPr>
      </p:pic>
      <p:sp>
        <p:nvSpPr>
          <p:cNvPr id="11" name="TextBox 10"/>
          <p:cNvSpPr txBox="1"/>
          <p:nvPr/>
        </p:nvSpPr>
        <p:spPr>
          <a:xfrm>
            <a:off x="143947" y="4097922"/>
            <a:ext cx="2362200" cy="938719"/>
          </a:xfrm>
          <a:prstGeom prst="rect">
            <a:avLst/>
          </a:prstGeom>
          <a:noFill/>
        </p:spPr>
        <p:txBody>
          <a:bodyPr wrap="square" rtlCol="0">
            <a:spAutoFit/>
          </a:bodyPr>
          <a:lstStyle/>
          <a:p>
            <a:r>
              <a:rPr lang="en-US" sz="1100" i="0" dirty="0" smtClean="0"/>
              <a:t>No amniotic fluid measurement &lt;7 days before delivery = 16</a:t>
            </a:r>
          </a:p>
          <a:p>
            <a:r>
              <a:rPr lang="en-US" sz="1100" i="0" dirty="0" smtClean="0"/>
              <a:t>Deviation from study protocol = 5</a:t>
            </a:r>
          </a:p>
          <a:p>
            <a:r>
              <a:rPr lang="en-US" sz="1100" i="0" dirty="0" smtClean="0"/>
              <a:t>Delivered in different hospital = 6</a:t>
            </a:r>
          </a:p>
          <a:p>
            <a:endParaRPr lang="en-US" sz="1100" i="0" dirty="0" smtClean="0"/>
          </a:p>
        </p:txBody>
      </p:sp>
      <p:sp>
        <p:nvSpPr>
          <p:cNvPr id="12" name="TextBox 11"/>
          <p:cNvSpPr txBox="1"/>
          <p:nvPr/>
        </p:nvSpPr>
        <p:spPr>
          <a:xfrm>
            <a:off x="6372200" y="4267200"/>
            <a:ext cx="2664296" cy="769441"/>
          </a:xfrm>
          <a:prstGeom prst="rect">
            <a:avLst/>
          </a:prstGeom>
          <a:noFill/>
        </p:spPr>
        <p:txBody>
          <a:bodyPr wrap="square" rtlCol="0">
            <a:spAutoFit/>
          </a:bodyPr>
          <a:lstStyle/>
          <a:p>
            <a:r>
              <a:rPr lang="en-US" sz="1100" i="0" dirty="0" smtClean="0"/>
              <a:t>No amniotic fluid measurement = 16</a:t>
            </a:r>
          </a:p>
          <a:p>
            <a:r>
              <a:rPr lang="en-US" sz="1100" i="0" dirty="0" smtClean="0"/>
              <a:t>Deviation from study protocol = 6</a:t>
            </a:r>
          </a:p>
          <a:p>
            <a:r>
              <a:rPr lang="en-US" sz="1100" i="0" dirty="0" smtClean="0"/>
              <a:t>Delivered in different hospital = 1</a:t>
            </a:r>
          </a:p>
          <a:p>
            <a:endParaRPr lang="en-US" sz="1100" i="0" dirty="0"/>
          </a:p>
        </p:txBody>
      </p:sp>
      <p:cxnSp>
        <p:nvCxnSpPr>
          <p:cNvPr id="14" name="Shape 13"/>
          <p:cNvCxnSpPr>
            <a:endCxn id="12" idx="2"/>
          </p:cNvCxnSpPr>
          <p:nvPr/>
        </p:nvCxnSpPr>
        <p:spPr>
          <a:xfrm flipV="1">
            <a:off x="6934200" y="5036641"/>
            <a:ext cx="770148" cy="44976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endCxn id="11" idx="2"/>
          </p:cNvCxnSpPr>
          <p:nvPr/>
        </p:nvCxnSpPr>
        <p:spPr>
          <a:xfrm rot="10800000">
            <a:off x="1325047" y="5036641"/>
            <a:ext cx="656154" cy="44976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5004048" y="1676400"/>
            <a:ext cx="3866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a:t>
            </a:r>
          </a:p>
          <a:p>
            <a:pPr algn="ctr" eaLnBrk="1" hangingPunct="1">
              <a:spcBef>
                <a:spcPct val="0"/>
              </a:spcBef>
              <a:buFontTx/>
              <a:buNone/>
            </a:pPr>
            <a:r>
              <a:rPr lang="en-GB" altLang="it-IT" sz="2000" b="1" i="0" dirty="0"/>
              <a:t>B</a:t>
            </a:r>
            <a:r>
              <a:rPr lang="en-GB" altLang="it-IT" sz="2000" b="1" i="0" dirty="0" smtClean="0"/>
              <a:t>aseline characteristics</a:t>
            </a:r>
            <a:endParaRPr lang="en-GB" altLang="it-IT" sz="2000" b="1" i="0" dirty="0"/>
          </a:p>
        </p:txBody>
      </p:sp>
      <p:sp>
        <p:nvSpPr>
          <p:cNvPr id="6" name="Text Box 35"/>
          <p:cNvSpPr txBox="1">
            <a:spLocks noChangeArrowheads="1"/>
          </p:cNvSpPr>
          <p:nvPr/>
        </p:nvSpPr>
        <p:spPr bwMode="auto">
          <a:xfrm>
            <a:off x="5364088" y="2819400"/>
            <a:ext cx="3352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None/>
            </a:pPr>
            <a:r>
              <a:rPr lang="en-US" altLang="it-IT" sz="1600" i="0" dirty="0" smtClean="0"/>
              <a:t>In the AFI group, fewer women had </a:t>
            </a:r>
          </a:p>
          <a:p>
            <a:pPr>
              <a:spcBef>
                <a:spcPct val="0"/>
              </a:spcBef>
              <a:spcAft>
                <a:spcPts val="600"/>
              </a:spcAft>
            </a:pPr>
            <a:r>
              <a:rPr lang="en-US" altLang="it-IT" sz="1600" i="0" dirty="0" smtClean="0"/>
              <a:t>  gestational diabetes</a:t>
            </a:r>
          </a:p>
          <a:p>
            <a:pPr>
              <a:spcBef>
                <a:spcPct val="0"/>
              </a:spcBef>
              <a:spcAft>
                <a:spcPts val="600"/>
              </a:spcAft>
            </a:pPr>
            <a:r>
              <a:rPr lang="en-US" altLang="it-IT" sz="1600" i="0" dirty="0" smtClean="0"/>
              <a:t>  a previous Cesarean section</a:t>
            </a:r>
          </a:p>
          <a:p>
            <a:pPr>
              <a:spcBef>
                <a:spcPct val="0"/>
              </a:spcBef>
              <a:spcAft>
                <a:spcPts val="600"/>
              </a:spcAft>
              <a:buNone/>
            </a:pPr>
            <a:endParaRPr lang="en-US" altLang="it-IT" sz="1600" i="0" dirty="0" smtClean="0"/>
          </a:p>
          <a:p>
            <a:pPr>
              <a:spcBef>
                <a:spcPct val="0"/>
              </a:spcBef>
              <a:spcAft>
                <a:spcPts val="600"/>
              </a:spcAft>
            </a:pPr>
            <a:endParaRPr lang="en-US" altLang="it-IT" sz="1600" i="0" dirty="0" smtClean="0"/>
          </a:p>
        </p:txBody>
      </p:sp>
      <p:sp>
        <p:nvSpPr>
          <p:cNvPr id="7"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19257"/>
            <a:ext cx="4680520" cy="512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a:t>
            </a:r>
          </a:p>
        </p:txBody>
      </p:sp>
      <p:sp>
        <p:nvSpPr>
          <p:cNvPr id="6"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SDP or AFI as evaluation test</a:t>
            </a:r>
          </a:p>
          <a:p>
            <a:pPr algn="ctr" eaLnBrk="1" hangingPunct="1">
              <a:spcBef>
                <a:spcPct val="0"/>
              </a:spcBef>
              <a:buFontTx/>
              <a:buNone/>
            </a:pPr>
            <a:r>
              <a:rPr lang="de-DE" altLang="it-IT" sz="1400" dirty="0" smtClean="0">
                <a:solidFill>
                  <a:schemeClr val="bg1"/>
                </a:solidFill>
              </a:rPr>
              <a:t>S Kehl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81000" y="2438400"/>
            <a:ext cx="8458200" cy="4114800"/>
          </a:xfrm>
        </p:spPr>
        <p:txBody>
          <a:bodyPr/>
          <a:lstStyle/>
          <a:p>
            <a:r>
              <a:rPr lang="en-US" sz="2000" b="1" dirty="0" smtClean="0"/>
              <a:t>Primary outcome: postpartum admission to NICU</a:t>
            </a:r>
          </a:p>
          <a:p>
            <a:pPr lvl="1"/>
            <a:r>
              <a:rPr lang="en-US" sz="1800" u="sng" dirty="0" smtClean="0"/>
              <a:t>No significant difference between AFI and SDP groups </a:t>
            </a:r>
          </a:p>
          <a:p>
            <a:pPr lvl="1">
              <a:buNone/>
            </a:pPr>
            <a:r>
              <a:rPr lang="en-US" sz="1800" dirty="0" smtClean="0"/>
              <a:t>	4.2% (</a:t>
            </a:r>
            <a:r>
              <a:rPr lang="en-US" sz="1800" i="1" dirty="0" smtClean="0"/>
              <a:t>n</a:t>
            </a:r>
            <a:r>
              <a:rPr lang="en-US" sz="1800" dirty="0" smtClean="0"/>
              <a:t>=21) </a:t>
            </a:r>
            <a:r>
              <a:rPr lang="en-US" sz="1800" i="1" dirty="0" smtClean="0"/>
              <a:t>vs</a:t>
            </a:r>
            <a:r>
              <a:rPr lang="en-US" sz="1800" dirty="0" smtClean="0"/>
              <a:t> 5.0% (</a:t>
            </a:r>
            <a:r>
              <a:rPr lang="en-US" sz="1800" i="1" dirty="0" smtClean="0"/>
              <a:t>n</a:t>
            </a:r>
            <a:r>
              <a:rPr lang="en-US" sz="1800" dirty="0" smtClean="0"/>
              <a:t>=25); RR, 0.85 (95% CI, 0.48–1.50); </a:t>
            </a:r>
            <a:r>
              <a:rPr lang="en-US" sz="1800" i="1" dirty="0" smtClean="0"/>
              <a:t>P</a:t>
            </a:r>
            <a:r>
              <a:rPr lang="en-US" sz="1800" dirty="0" smtClean="0"/>
              <a:t>=0.57</a:t>
            </a:r>
          </a:p>
          <a:p>
            <a:pPr lvl="1"/>
            <a:endParaRPr lang="en-US" sz="1800" dirty="0" smtClean="0"/>
          </a:p>
          <a:p>
            <a:r>
              <a:rPr lang="en-US" sz="2000" b="1" dirty="0" smtClean="0"/>
              <a:t>Secondary outcomes with statistically significant differences</a:t>
            </a:r>
          </a:p>
          <a:p>
            <a:pPr lvl="1"/>
            <a:r>
              <a:rPr lang="en-US" sz="1800" u="sng" dirty="0" smtClean="0"/>
              <a:t>Increased risk of diagnosis of oligohydramnios in AFI group </a:t>
            </a:r>
          </a:p>
          <a:p>
            <a:pPr lvl="1">
              <a:buNone/>
            </a:pPr>
            <a:r>
              <a:rPr lang="en-US" sz="1800" dirty="0" smtClean="0"/>
              <a:t>	(9.8% (</a:t>
            </a:r>
            <a:r>
              <a:rPr lang="en-US" sz="1800" i="1" dirty="0" smtClean="0"/>
              <a:t>n</a:t>
            </a:r>
            <a:r>
              <a:rPr lang="en-US" sz="1800" dirty="0" smtClean="0"/>
              <a:t>=49) </a:t>
            </a:r>
            <a:r>
              <a:rPr lang="en-US" sz="1800" i="1" dirty="0" smtClean="0"/>
              <a:t>vs</a:t>
            </a:r>
            <a:r>
              <a:rPr lang="en-US" sz="1800" dirty="0" smtClean="0"/>
              <a:t> 2.2% (</a:t>
            </a:r>
            <a:r>
              <a:rPr lang="en-US" sz="1800" i="1" dirty="0" smtClean="0"/>
              <a:t>n</a:t>
            </a:r>
            <a:r>
              <a:rPr lang="en-US" sz="1800" dirty="0" smtClean="0"/>
              <a:t>=11); RR, 4.51 (95% CI, 2.37–8.57); </a:t>
            </a:r>
            <a:r>
              <a:rPr lang="en-US" sz="1800" i="1" dirty="0" smtClean="0"/>
              <a:t>P</a:t>
            </a:r>
            <a:r>
              <a:rPr lang="en-US" sz="1800" dirty="0" smtClean="0"/>
              <a:t>&lt;0.01</a:t>
            </a:r>
          </a:p>
          <a:p>
            <a:pPr lvl="1"/>
            <a:r>
              <a:rPr lang="en-US" sz="1800" u="sng" dirty="0" smtClean="0"/>
              <a:t>Increased risk of labor inductions for oligohydramnios in AFI group </a:t>
            </a:r>
          </a:p>
          <a:p>
            <a:pPr lvl="1">
              <a:buNone/>
            </a:pPr>
            <a:r>
              <a:rPr lang="en-US" sz="1800" dirty="0" smtClean="0"/>
              <a:t>	(12.7% (</a:t>
            </a:r>
            <a:r>
              <a:rPr lang="en-US" sz="1800" i="1" dirty="0" smtClean="0"/>
              <a:t>n</a:t>
            </a:r>
            <a:r>
              <a:rPr lang="en-US" sz="1800" dirty="0" smtClean="0"/>
              <a:t>=33) </a:t>
            </a:r>
            <a:r>
              <a:rPr lang="en-US" sz="1800" i="1" dirty="0" smtClean="0"/>
              <a:t>vs</a:t>
            </a:r>
            <a:r>
              <a:rPr lang="en-US" sz="1800" dirty="0" smtClean="0"/>
              <a:t> 3.6% (</a:t>
            </a:r>
            <a:r>
              <a:rPr lang="en-US" sz="1800" i="1" dirty="0" smtClean="0"/>
              <a:t>n</a:t>
            </a:r>
            <a:r>
              <a:rPr lang="en-US" sz="1800" dirty="0" smtClean="0"/>
              <a:t>=10); RR, 3.50 (95% CI, 1.76–6.96); </a:t>
            </a:r>
            <a:r>
              <a:rPr lang="en-US" sz="1800" i="1" dirty="0" smtClean="0"/>
              <a:t>P</a:t>
            </a:r>
            <a:r>
              <a:rPr lang="en-US" sz="1800" dirty="0" smtClean="0"/>
              <a:t>&lt;0.01</a:t>
            </a:r>
          </a:p>
          <a:p>
            <a:pPr lvl="1"/>
            <a:r>
              <a:rPr lang="en-US" sz="1800" u="sng" dirty="0" smtClean="0"/>
              <a:t>Increased risk of abnormal CTG in AFI group </a:t>
            </a:r>
          </a:p>
          <a:p>
            <a:pPr lvl="1">
              <a:buNone/>
            </a:pPr>
            <a:r>
              <a:rPr lang="en-US" sz="1800" dirty="0" smtClean="0"/>
              <a:t>	(32.3% (</a:t>
            </a:r>
            <a:r>
              <a:rPr lang="en-US" sz="1800" i="1" dirty="0" smtClean="0"/>
              <a:t>n</a:t>
            </a:r>
            <a:r>
              <a:rPr lang="en-US" sz="1800" dirty="0" smtClean="0"/>
              <a:t>=161) </a:t>
            </a:r>
            <a:r>
              <a:rPr lang="en-US" sz="1800" i="1" dirty="0" smtClean="0"/>
              <a:t>vs</a:t>
            </a:r>
            <a:r>
              <a:rPr lang="en-US" sz="1800" dirty="0" smtClean="0"/>
              <a:t> 26.2% (</a:t>
            </a:r>
            <a:r>
              <a:rPr lang="en-US" sz="1800" i="1" dirty="0" smtClean="0"/>
              <a:t>n</a:t>
            </a:r>
            <a:r>
              <a:rPr lang="en-US" sz="1800" dirty="0" smtClean="0"/>
              <a:t>=132); RR, 1.23 (95% CI, 1.02–1.50); </a:t>
            </a:r>
            <a:r>
              <a:rPr lang="en-US" sz="1800" i="1" dirty="0" smtClean="0"/>
              <a:t>P</a:t>
            </a:r>
            <a:r>
              <a:rPr lang="en-US" sz="1800" dirty="0" smtClean="0"/>
              <a:t>=0.03</a:t>
            </a:r>
          </a:p>
          <a:p>
            <a:pPr lvl="1"/>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27159</TotalTime>
  <Words>1382</Words>
  <Application>Microsoft Office PowerPoint</Application>
  <PresentationFormat>On-screen Show (4:3)</PresentationFormat>
  <Paragraphs>144</Paragraphs>
  <Slides>16</Slides>
  <Notes>8</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Alice Garrett</cp:lastModifiedBy>
  <cp:revision>623</cp:revision>
  <cp:lastPrinted>2011-09-13T15:07:48Z</cp:lastPrinted>
  <dcterms:created xsi:type="dcterms:W3CDTF">2016-05-13T18:06:14Z</dcterms:created>
  <dcterms:modified xsi:type="dcterms:W3CDTF">2016-05-19T08:21:03Z</dcterms:modified>
</cp:coreProperties>
</file>